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59" r:id="rId5"/>
    <p:sldId id="263" r:id="rId6"/>
    <p:sldId id="257" r:id="rId7"/>
    <p:sldId id="260" r:id="rId8"/>
    <p:sldId id="274" r:id="rId9"/>
    <p:sldId id="264" r:id="rId10"/>
    <p:sldId id="273" r:id="rId11"/>
    <p:sldId id="266" r:id="rId12"/>
    <p:sldId id="275" r:id="rId13"/>
    <p:sldId id="261" r:id="rId14"/>
    <p:sldId id="262" r:id="rId15"/>
    <p:sldId id="276" r:id="rId16"/>
    <p:sldId id="270" r:id="rId17"/>
    <p:sldId id="269" r:id="rId18"/>
    <p:sldId id="268" r:id="rId19"/>
    <p:sldId id="265" r:id="rId20"/>
    <p:sldId id="280"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autoAdjust="0"/>
    <p:restoredTop sz="94660"/>
  </p:normalViewPr>
  <p:slideViewPr>
    <p:cSldViewPr snapToGrid="0">
      <p:cViewPr varScale="1">
        <p:scale>
          <a:sx n="111" d="100"/>
          <a:sy n="111" d="100"/>
        </p:scale>
        <p:origin x="7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98313-89C2-42FD-8675-3B56D548D98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6AD7493-4B13-49DA-B92B-595CB0D4EF17}">
      <dgm:prSet/>
      <dgm:spPr/>
      <dgm:t>
        <a:bodyPr/>
        <a:lstStyle/>
        <a:p>
          <a:pPr>
            <a:lnSpc>
              <a:spcPct val="100000"/>
            </a:lnSpc>
          </a:pPr>
          <a:r>
            <a:rPr lang="en-CA" dirty="0"/>
            <a:t>Hall Committee </a:t>
          </a:r>
          <a:endParaRPr lang="en-US" dirty="0"/>
        </a:p>
      </dgm:t>
    </dgm:pt>
    <dgm:pt modelId="{27D80D02-2DA8-4973-A969-7F73515F0001}" type="parTrans" cxnId="{F9364D25-9918-4840-97BE-396E9CF0817C}">
      <dgm:prSet/>
      <dgm:spPr/>
      <dgm:t>
        <a:bodyPr/>
        <a:lstStyle/>
        <a:p>
          <a:endParaRPr lang="en-US"/>
        </a:p>
      </dgm:t>
    </dgm:pt>
    <dgm:pt modelId="{6821C5AF-A941-48D6-965E-08A902F87C5D}" type="sibTrans" cxnId="{F9364D25-9918-4840-97BE-396E9CF0817C}">
      <dgm:prSet/>
      <dgm:spPr/>
      <dgm:t>
        <a:bodyPr/>
        <a:lstStyle/>
        <a:p>
          <a:endParaRPr lang="en-US"/>
        </a:p>
      </dgm:t>
    </dgm:pt>
    <dgm:pt modelId="{33204DAE-F968-4309-979C-3C69B38CE705}">
      <dgm:prSet/>
      <dgm:spPr/>
      <dgm:t>
        <a:bodyPr/>
        <a:lstStyle/>
        <a:p>
          <a:pPr>
            <a:lnSpc>
              <a:spcPct val="100000"/>
            </a:lnSpc>
          </a:pPr>
          <a:r>
            <a:rPr lang="en-CA"/>
            <a:t>Fair Committee</a:t>
          </a:r>
          <a:endParaRPr lang="en-US"/>
        </a:p>
      </dgm:t>
    </dgm:pt>
    <dgm:pt modelId="{2E8D861A-DE5D-4E7B-9289-6E9D9B2FAF48}" type="parTrans" cxnId="{67CE490A-0835-4404-9811-74711E03AA9B}">
      <dgm:prSet/>
      <dgm:spPr/>
      <dgm:t>
        <a:bodyPr/>
        <a:lstStyle/>
        <a:p>
          <a:endParaRPr lang="en-US"/>
        </a:p>
      </dgm:t>
    </dgm:pt>
    <dgm:pt modelId="{0BBE15A1-315E-4CBF-96C8-6A148376C479}" type="sibTrans" cxnId="{67CE490A-0835-4404-9811-74711E03AA9B}">
      <dgm:prSet/>
      <dgm:spPr/>
      <dgm:t>
        <a:bodyPr/>
        <a:lstStyle/>
        <a:p>
          <a:endParaRPr lang="en-US"/>
        </a:p>
      </dgm:t>
    </dgm:pt>
    <dgm:pt modelId="{C5228985-0712-49AC-88E7-96B7E101E3E7}">
      <dgm:prSet/>
      <dgm:spPr/>
      <dgm:t>
        <a:bodyPr/>
        <a:lstStyle/>
        <a:p>
          <a:pPr>
            <a:lnSpc>
              <a:spcPct val="100000"/>
            </a:lnSpc>
          </a:pPr>
          <a:r>
            <a:rPr lang="en-CA"/>
            <a:t>Property &amp; Grounds </a:t>
          </a:r>
          <a:endParaRPr lang="en-US"/>
        </a:p>
      </dgm:t>
    </dgm:pt>
    <dgm:pt modelId="{FB87EC74-4F2D-4755-8282-379204BBF9D5}" type="parTrans" cxnId="{F05D3E0D-31D4-4FCA-8570-AAACC00E337A}">
      <dgm:prSet/>
      <dgm:spPr/>
      <dgm:t>
        <a:bodyPr/>
        <a:lstStyle/>
        <a:p>
          <a:endParaRPr lang="en-US"/>
        </a:p>
      </dgm:t>
    </dgm:pt>
    <dgm:pt modelId="{7B07B048-9514-43FB-85DD-8711C77AA4D4}" type="sibTrans" cxnId="{F05D3E0D-31D4-4FCA-8570-AAACC00E337A}">
      <dgm:prSet/>
      <dgm:spPr/>
      <dgm:t>
        <a:bodyPr/>
        <a:lstStyle/>
        <a:p>
          <a:endParaRPr lang="en-US"/>
        </a:p>
      </dgm:t>
    </dgm:pt>
    <dgm:pt modelId="{8CB8FF36-BACA-4B92-A6B7-34DBB867EB8B}" type="pres">
      <dgm:prSet presAssocID="{36F98313-89C2-42FD-8675-3B56D548D988}" presName="vert0" presStyleCnt="0">
        <dgm:presLayoutVars>
          <dgm:dir/>
          <dgm:animOne val="branch"/>
          <dgm:animLvl val="lvl"/>
        </dgm:presLayoutVars>
      </dgm:prSet>
      <dgm:spPr/>
    </dgm:pt>
    <dgm:pt modelId="{C98F406A-C006-461E-AECA-D64722FDB961}" type="pres">
      <dgm:prSet presAssocID="{66AD7493-4B13-49DA-B92B-595CB0D4EF17}" presName="thickLine" presStyleLbl="alignNode1" presStyleIdx="0" presStyleCnt="3"/>
      <dgm:spPr/>
    </dgm:pt>
    <dgm:pt modelId="{E96585C7-9C2F-4039-A881-5624D35BEF9A}" type="pres">
      <dgm:prSet presAssocID="{66AD7493-4B13-49DA-B92B-595CB0D4EF17}" presName="horz1" presStyleCnt="0"/>
      <dgm:spPr/>
    </dgm:pt>
    <dgm:pt modelId="{B402232E-6A01-4C9A-9F7F-B8E949C0E8EA}" type="pres">
      <dgm:prSet presAssocID="{66AD7493-4B13-49DA-B92B-595CB0D4EF17}" presName="tx1" presStyleLbl="revTx" presStyleIdx="0" presStyleCnt="3"/>
      <dgm:spPr/>
    </dgm:pt>
    <dgm:pt modelId="{D5A460C2-0C44-4993-B3A0-0875F4EC9479}" type="pres">
      <dgm:prSet presAssocID="{66AD7493-4B13-49DA-B92B-595CB0D4EF17}" presName="vert1" presStyleCnt="0"/>
      <dgm:spPr/>
    </dgm:pt>
    <dgm:pt modelId="{E41E3115-7F28-4FB7-AAAD-0263F3A89206}" type="pres">
      <dgm:prSet presAssocID="{33204DAE-F968-4309-979C-3C69B38CE705}" presName="thickLine" presStyleLbl="alignNode1" presStyleIdx="1" presStyleCnt="3"/>
      <dgm:spPr/>
    </dgm:pt>
    <dgm:pt modelId="{21960E53-4C14-49F4-A0DC-582AAD49C0DB}" type="pres">
      <dgm:prSet presAssocID="{33204DAE-F968-4309-979C-3C69B38CE705}" presName="horz1" presStyleCnt="0"/>
      <dgm:spPr/>
    </dgm:pt>
    <dgm:pt modelId="{D21676A9-AD31-443F-BE9F-F57E859812E8}" type="pres">
      <dgm:prSet presAssocID="{33204DAE-F968-4309-979C-3C69B38CE705}" presName="tx1" presStyleLbl="revTx" presStyleIdx="1" presStyleCnt="3"/>
      <dgm:spPr/>
    </dgm:pt>
    <dgm:pt modelId="{14113554-E6DC-402A-AEBC-895D0338D8F3}" type="pres">
      <dgm:prSet presAssocID="{33204DAE-F968-4309-979C-3C69B38CE705}" presName="vert1" presStyleCnt="0"/>
      <dgm:spPr/>
    </dgm:pt>
    <dgm:pt modelId="{E26759EB-763E-4A04-A740-EA7E7021757E}" type="pres">
      <dgm:prSet presAssocID="{C5228985-0712-49AC-88E7-96B7E101E3E7}" presName="thickLine" presStyleLbl="alignNode1" presStyleIdx="2" presStyleCnt="3"/>
      <dgm:spPr/>
    </dgm:pt>
    <dgm:pt modelId="{969A07B0-144A-448B-B4D5-B2459F3636B4}" type="pres">
      <dgm:prSet presAssocID="{C5228985-0712-49AC-88E7-96B7E101E3E7}" presName="horz1" presStyleCnt="0"/>
      <dgm:spPr/>
    </dgm:pt>
    <dgm:pt modelId="{CD96741E-C994-403D-BBD6-8066C5AB3466}" type="pres">
      <dgm:prSet presAssocID="{C5228985-0712-49AC-88E7-96B7E101E3E7}" presName="tx1" presStyleLbl="revTx" presStyleIdx="2" presStyleCnt="3"/>
      <dgm:spPr/>
    </dgm:pt>
    <dgm:pt modelId="{38DB281D-37B1-4847-919C-B6FC0945AE60}" type="pres">
      <dgm:prSet presAssocID="{C5228985-0712-49AC-88E7-96B7E101E3E7}" presName="vert1" presStyleCnt="0"/>
      <dgm:spPr/>
    </dgm:pt>
  </dgm:ptLst>
  <dgm:cxnLst>
    <dgm:cxn modelId="{67CE490A-0835-4404-9811-74711E03AA9B}" srcId="{36F98313-89C2-42FD-8675-3B56D548D988}" destId="{33204DAE-F968-4309-979C-3C69B38CE705}" srcOrd="1" destOrd="0" parTransId="{2E8D861A-DE5D-4E7B-9289-6E9D9B2FAF48}" sibTransId="{0BBE15A1-315E-4CBF-96C8-6A148376C479}"/>
    <dgm:cxn modelId="{F05D3E0D-31D4-4FCA-8570-AAACC00E337A}" srcId="{36F98313-89C2-42FD-8675-3B56D548D988}" destId="{C5228985-0712-49AC-88E7-96B7E101E3E7}" srcOrd="2" destOrd="0" parTransId="{FB87EC74-4F2D-4755-8282-379204BBF9D5}" sibTransId="{7B07B048-9514-43FB-85DD-8711C77AA4D4}"/>
    <dgm:cxn modelId="{80DED41F-97F2-4A66-BB8F-A73F97A4532D}" type="presOf" srcId="{33204DAE-F968-4309-979C-3C69B38CE705}" destId="{D21676A9-AD31-443F-BE9F-F57E859812E8}" srcOrd="0" destOrd="0" presId="urn:microsoft.com/office/officeart/2008/layout/LinedList"/>
    <dgm:cxn modelId="{F9364D25-9918-4840-97BE-396E9CF0817C}" srcId="{36F98313-89C2-42FD-8675-3B56D548D988}" destId="{66AD7493-4B13-49DA-B92B-595CB0D4EF17}" srcOrd="0" destOrd="0" parTransId="{27D80D02-2DA8-4973-A969-7F73515F0001}" sibTransId="{6821C5AF-A941-48D6-965E-08A902F87C5D}"/>
    <dgm:cxn modelId="{A09E0FA7-988C-4CF2-BAB7-403B3A9E4B51}" type="presOf" srcId="{C5228985-0712-49AC-88E7-96B7E101E3E7}" destId="{CD96741E-C994-403D-BBD6-8066C5AB3466}" srcOrd="0" destOrd="0" presId="urn:microsoft.com/office/officeart/2008/layout/LinedList"/>
    <dgm:cxn modelId="{C3C3CBA7-2CA8-480A-A8BC-951EE7AF586C}" type="presOf" srcId="{36F98313-89C2-42FD-8675-3B56D548D988}" destId="{8CB8FF36-BACA-4B92-A6B7-34DBB867EB8B}" srcOrd="0" destOrd="0" presId="urn:microsoft.com/office/officeart/2008/layout/LinedList"/>
    <dgm:cxn modelId="{89655AC6-9A08-4C0B-B398-36AD5C9AD460}" type="presOf" srcId="{66AD7493-4B13-49DA-B92B-595CB0D4EF17}" destId="{B402232E-6A01-4C9A-9F7F-B8E949C0E8EA}" srcOrd="0" destOrd="0" presId="urn:microsoft.com/office/officeart/2008/layout/LinedList"/>
    <dgm:cxn modelId="{A9D97CA8-A99F-4C8A-B7E6-8249149CA4AC}" type="presParOf" srcId="{8CB8FF36-BACA-4B92-A6B7-34DBB867EB8B}" destId="{C98F406A-C006-461E-AECA-D64722FDB961}" srcOrd="0" destOrd="0" presId="urn:microsoft.com/office/officeart/2008/layout/LinedList"/>
    <dgm:cxn modelId="{1E05E645-5D38-46AF-8B4F-3282007D6EC2}" type="presParOf" srcId="{8CB8FF36-BACA-4B92-A6B7-34DBB867EB8B}" destId="{E96585C7-9C2F-4039-A881-5624D35BEF9A}" srcOrd="1" destOrd="0" presId="urn:microsoft.com/office/officeart/2008/layout/LinedList"/>
    <dgm:cxn modelId="{539F550A-A2BB-400E-B8DF-7B172B3C1593}" type="presParOf" srcId="{E96585C7-9C2F-4039-A881-5624D35BEF9A}" destId="{B402232E-6A01-4C9A-9F7F-B8E949C0E8EA}" srcOrd="0" destOrd="0" presId="urn:microsoft.com/office/officeart/2008/layout/LinedList"/>
    <dgm:cxn modelId="{C9B32945-5234-4973-9E4B-3A4F78B97DCC}" type="presParOf" srcId="{E96585C7-9C2F-4039-A881-5624D35BEF9A}" destId="{D5A460C2-0C44-4993-B3A0-0875F4EC9479}" srcOrd="1" destOrd="0" presId="urn:microsoft.com/office/officeart/2008/layout/LinedList"/>
    <dgm:cxn modelId="{2B404BA9-7327-426E-A5C9-F23B8A005FBE}" type="presParOf" srcId="{8CB8FF36-BACA-4B92-A6B7-34DBB867EB8B}" destId="{E41E3115-7F28-4FB7-AAAD-0263F3A89206}" srcOrd="2" destOrd="0" presId="urn:microsoft.com/office/officeart/2008/layout/LinedList"/>
    <dgm:cxn modelId="{53016CDF-FCA9-4ADB-A74D-8F5CB11B0343}" type="presParOf" srcId="{8CB8FF36-BACA-4B92-A6B7-34DBB867EB8B}" destId="{21960E53-4C14-49F4-A0DC-582AAD49C0DB}" srcOrd="3" destOrd="0" presId="urn:microsoft.com/office/officeart/2008/layout/LinedList"/>
    <dgm:cxn modelId="{38E5A92E-22FE-4812-8B33-CCAA07D42D89}" type="presParOf" srcId="{21960E53-4C14-49F4-A0DC-582AAD49C0DB}" destId="{D21676A9-AD31-443F-BE9F-F57E859812E8}" srcOrd="0" destOrd="0" presId="urn:microsoft.com/office/officeart/2008/layout/LinedList"/>
    <dgm:cxn modelId="{83F016BB-1866-4E11-BEF5-6D069D9CBA7E}" type="presParOf" srcId="{21960E53-4C14-49F4-A0DC-582AAD49C0DB}" destId="{14113554-E6DC-402A-AEBC-895D0338D8F3}" srcOrd="1" destOrd="0" presId="urn:microsoft.com/office/officeart/2008/layout/LinedList"/>
    <dgm:cxn modelId="{2ABE2010-37CB-4F93-A8F9-E72483375643}" type="presParOf" srcId="{8CB8FF36-BACA-4B92-A6B7-34DBB867EB8B}" destId="{E26759EB-763E-4A04-A740-EA7E7021757E}" srcOrd="4" destOrd="0" presId="urn:microsoft.com/office/officeart/2008/layout/LinedList"/>
    <dgm:cxn modelId="{64AC40AB-AD8E-4E75-BFF4-0D861D931CE5}" type="presParOf" srcId="{8CB8FF36-BACA-4B92-A6B7-34DBB867EB8B}" destId="{969A07B0-144A-448B-B4D5-B2459F3636B4}" srcOrd="5" destOrd="0" presId="urn:microsoft.com/office/officeart/2008/layout/LinedList"/>
    <dgm:cxn modelId="{4BD8110D-1861-4488-B8AB-04006698D10D}" type="presParOf" srcId="{969A07B0-144A-448B-B4D5-B2459F3636B4}" destId="{CD96741E-C994-403D-BBD6-8066C5AB3466}" srcOrd="0" destOrd="0" presId="urn:microsoft.com/office/officeart/2008/layout/LinedList"/>
    <dgm:cxn modelId="{BC2284F4-C364-4E17-AE09-2306B2B39D23}" type="presParOf" srcId="{969A07B0-144A-448B-B4D5-B2459F3636B4}" destId="{38DB281D-37B1-4847-919C-B6FC0945AE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6DFD97-AC04-4096-8CF8-DD710AD6E68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D05023-D8C5-4A22-8311-2356407F4C81}">
      <dgm:prSet/>
      <dgm:spPr/>
      <dgm:t>
        <a:bodyPr/>
        <a:lstStyle/>
        <a:p>
          <a:pPr algn="ctr"/>
          <a:r>
            <a:rPr lang="en-CA" b="1" u="sng" dirty="0"/>
            <a:t>Year at a glance </a:t>
          </a:r>
          <a:endParaRPr lang="en-US" dirty="0"/>
        </a:p>
      </dgm:t>
    </dgm:pt>
    <dgm:pt modelId="{4462A3DD-93DF-40D0-AAD2-B0DE93BEDBB4}" type="parTrans" cxnId="{E5FDCCB8-8F4E-4C09-9CB6-A6E4A3BFF186}">
      <dgm:prSet/>
      <dgm:spPr/>
      <dgm:t>
        <a:bodyPr/>
        <a:lstStyle/>
        <a:p>
          <a:endParaRPr lang="en-US"/>
        </a:p>
      </dgm:t>
    </dgm:pt>
    <dgm:pt modelId="{B2A396F3-4A28-4560-9785-4A1F77431526}" type="sibTrans" cxnId="{E5FDCCB8-8F4E-4C09-9CB6-A6E4A3BFF186}">
      <dgm:prSet/>
      <dgm:spPr/>
      <dgm:t>
        <a:bodyPr/>
        <a:lstStyle/>
        <a:p>
          <a:endParaRPr lang="en-US"/>
        </a:p>
      </dgm:t>
    </dgm:pt>
    <dgm:pt modelId="{63A34DAD-67D3-43CD-AA25-60A77BD19C4B}">
      <dgm:prSet/>
      <dgm:spPr/>
      <dgm:t>
        <a:bodyPr/>
        <a:lstStyle/>
        <a:p>
          <a:r>
            <a:rPr lang="en-CA"/>
            <a:t>April – Father Daughter Gala</a:t>
          </a:r>
          <a:endParaRPr lang="en-US"/>
        </a:p>
      </dgm:t>
    </dgm:pt>
    <dgm:pt modelId="{75EF2F02-C5A2-45BB-A574-F011A98324B2}" type="parTrans" cxnId="{3206CF57-F36B-44C6-988A-9163BFD28769}">
      <dgm:prSet/>
      <dgm:spPr/>
      <dgm:t>
        <a:bodyPr/>
        <a:lstStyle/>
        <a:p>
          <a:endParaRPr lang="en-US"/>
        </a:p>
      </dgm:t>
    </dgm:pt>
    <dgm:pt modelId="{D72C6949-A9E3-4661-B300-DC4DCC8CF205}" type="sibTrans" cxnId="{3206CF57-F36B-44C6-988A-9163BFD28769}">
      <dgm:prSet/>
      <dgm:spPr/>
      <dgm:t>
        <a:bodyPr/>
        <a:lstStyle/>
        <a:p>
          <a:endParaRPr lang="en-US"/>
        </a:p>
      </dgm:t>
    </dgm:pt>
    <dgm:pt modelId="{A7BE2F00-64DB-4BB1-A732-4488A8B30B9C}">
      <dgm:prSet/>
      <dgm:spPr/>
      <dgm:t>
        <a:bodyPr/>
        <a:lstStyle/>
        <a:p>
          <a:r>
            <a:rPr lang="en-CA"/>
            <a:t>May – Mothers Day Bingo</a:t>
          </a:r>
          <a:endParaRPr lang="en-US"/>
        </a:p>
      </dgm:t>
    </dgm:pt>
    <dgm:pt modelId="{CBDA7586-315D-4DDF-9A5F-23FD406E1A67}" type="parTrans" cxnId="{7B2F9C31-6A32-4886-9EF5-F4D0E75C97B8}">
      <dgm:prSet/>
      <dgm:spPr/>
      <dgm:t>
        <a:bodyPr/>
        <a:lstStyle/>
        <a:p>
          <a:endParaRPr lang="en-US"/>
        </a:p>
      </dgm:t>
    </dgm:pt>
    <dgm:pt modelId="{1945FB89-C8BC-4311-A7AE-E7A938D0607D}" type="sibTrans" cxnId="{7B2F9C31-6A32-4886-9EF5-F4D0E75C97B8}">
      <dgm:prSet/>
      <dgm:spPr/>
      <dgm:t>
        <a:bodyPr/>
        <a:lstStyle/>
        <a:p>
          <a:endParaRPr lang="en-US"/>
        </a:p>
      </dgm:t>
    </dgm:pt>
    <dgm:pt modelId="{5206EB9D-E42C-4791-95D6-3DE80E4E7C20}">
      <dgm:prSet/>
      <dgm:spPr/>
      <dgm:t>
        <a:bodyPr/>
        <a:lstStyle/>
        <a:p>
          <a:r>
            <a:rPr lang="en-CA"/>
            <a:t>September – Harvest Bingo</a:t>
          </a:r>
          <a:endParaRPr lang="en-US"/>
        </a:p>
      </dgm:t>
    </dgm:pt>
    <dgm:pt modelId="{34260F7B-4363-41C3-BF46-EDF00EAE4121}" type="parTrans" cxnId="{224397E9-F31A-4616-9EFB-F0EBCF8172E1}">
      <dgm:prSet/>
      <dgm:spPr/>
      <dgm:t>
        <a:bodyPr/>
        <a:lstStyle/>
        <a:p>
          <a:endParaRPr lang="en-US"/>
        </a:p>
      </dgm:t>
    </dgm:pt>
    <dgm:pt modelId="{8C8B31A3-D0D8-40FD-AA77-1A25788BC87B}" type="sibTrans" cxnId="{224397E9-F31A-4616-9EFB-F0EBCF8172E1}">
      <dgm:prSet/>
      <dgm:spPr/>
      <dgm:t>
        <a:bodyPr/>
        <a:lstStyle/>
        <a:p>
          <a:endParaRPr lang="en-US"/>
        </a:p>
      </dgm:t>
    </dgm:pt>
    <dgm:pt modelId="{3247F4C0-BDA5-4E19-BBE0-F92A241250CA}">
      <dgm:prSet/>
      <dgm:spPr/>
      <dgm:t>
        <a:bodyPr/>
        <a:lstStyle/>
        <a:p>
          <a:r>
            <a:rPr lang="en-CA"/>
            <a:t>November – Craft Fair</a:t>
          </a:r>
          <a:endParaRPr lang="en-US"/>
        </a:p>
      </dgm:t>
    </dgm:pt>
    <dgm:pt modelId="{3BFD5726-18EF-4AD1-9481-42432A6B20C7}" type="parTrans" cxnId="{7AF7C76A-F38F-42C3-8872-B8E0D918A3AA}">
      <dgm:prSet/>
      <dgm:spPr/>
      <dgm:t>
        <a:bodyPr/>
        <a:lstStyle/>
        <a:p>
          <a:endParaRPr lang="en-US"/>
        </a:p>
      </dgm:t>
    </dgm:pt>
    <dgm:pt modelId="{49980B23-F316-4B32-B1B3-4AF388571272}" type="sibTrans" cxnId="{7AF7C76A-F38F-42C3-8872-B8E0D918A3AA}">
      <dgm:prSet/>
      <dgm:spPr/>
      <dgm:t>
        <a:bodyPr/>
        <a:lstStyle/>
        <a:p>
          <a:endParaRPr lang="en-US"/>
        </a:p>
      </dgm:t>
    </dgm:pt>
    <dgm:pt modelId="{B340833A-5261-48B6-A80D-4C790A0F2334}">
      <dgm:prSet/>
      <dgm:spPr/>
      <dgm:t>
        <a:bodyPr/>
        <a:lstStyle/>
        <a:p>
          <a:r>
            <a:rPr lang="en-CA" dirty="0"/>
            <a:t>December – New Years Eve</a:t>
          </a:r>
          <a:endParaRPr lang="en-US" dirty="0"/>
        </a:p>
      </dgm:t>
    </dgm:pt>
    <dgm:pt modelId="{4D823EDA-AA98-4520-8B30-718470640045}" type="parTrans" cxnId="{4E504021-2AFA-4A20-945D-86EA79FD0D5D}">
      <dgm:prSet/>
      <dgm:spPr/>
      <dgm:t>
        <a:bodyPr/>
        <a:lstStyle/>
        <a:p>
          <a:endParaRPr lang="en-US"/>
        </a:p>
      </dgm:t>
    </dgm:pt>
    <dgm:pt modelId="{E275B84F-4CE7-42A3-B17E-18B4A33567C3}" type="sibTrans" cxnId="{4E504021-2AFA-4A20-945D-86EA79FD0D5D}">
      <dgm:prSet/>
      <dgm:spPr/>
      <dgm:t>
        <a:bodyPr/>
        <a:lstStyle/>
        <a:p>
          <a:endParaRPr lang="en-US"/>
        </a:p>
      </dgm:t>
    </dgm:pt>
    <dgm:pt modelId="{4BA9C72E-BA6E-43FF-8B84-2DB13B294148}" type="pres">
      <dgm:prSet presAssocID="{616DFD97-AC04-4096-8CF8-DD710AD6E68E}" presName="vert0" presStyleCnt="0">
        <dgm:presLayoutVars>
          <dgm:dir/>
          <dgm:animOne val="branch"/>
          <dgm:animLvl val="lvl"/>
        </dgm:presLayoutVars>
      </dgm:prSet>
      <dgm:spPr/>
    </dgm:pt>
    <dgm:pt modelId="{34426D57-CE41-49D4-A579-68AAAE054513}" type="pres">
      <dgm:prSet presAssocID="{5CD05023-D8C5-4A22-8311-2356407F4C81}" presName="thickLine" presStyleLbl="alignNode1" presStyleIdx="0" presStyleCnt="6"/>
      <dgm:spPr/>
    </dgm:pt>
    <dgm:pt modelId="{A1AAD252-A831-4B55-920D-22AFA577B49B}" type="pres">
      <dgm:prSet presAssocID="{5CD05023-D8C5-4A22-8311-2356407F4C81}" presName="horz1" presStyleCnt="0"/>
      <dgm:spPr/>
    </dgm:pt>
    <dgm:pt modelId="{57D0DE7D-2198-4BED-8238-50E12183D3D4}" type="pres">
      <dgm:prSet presAssocID="{5CD05023-D8C5-4A22-8311-2356407F4C81}" presName="tx1" presStyleLbl="revTx" presStyleIdx="0" presStyleCnt="6"/>
      <dgm:spPr/>
    </dgm:pt>
    <dgm:pt modelId="{7B192557-72BC-4595-B1BA-688BF711F1E6}" type="pres">
      <dgm:prSet presAssocID="{5CD05023-D8C5-4A22-8311-2356407F4C81}" presName="vert1" presStyleCnt="0"/>
      <dgm:spPr/>
    </dgm:pt>
    <dgm:pt modelId="{C77B9A0B-68B9-4326-BA5C-E1F3B50963D1}" type="pres">
      <dgm:prSet presAssocID="{63A34DAD-67D3-43CD-AA25-60A77BD19C4B}" presName="thickLine" presStyleLbl="alignNode1" presStyleIdx="1" presStyleCnt="6"/>
      <dgm:spPr/>
    </dgm:pt>
    <dgm:pt modelId="{172CAC19-0DD6-4E55-A387-452C1D23E07F}" type="pres">
      <dgm:prSet presAssocID="{63A34DAD-67D3-43CD-AA25-60A77BD19C4B}" presName="horz1" presStyleCnt="0"/>
      <dgm:spPr/>
    </dgm:pt>
    <dgm:pt modelId="{B69032E6-02C5-4DED-ACA5-BEB3B2705CD7}" type="pres">
      <dgm:prSet presAssocID="{63A34DAD-67D3-43CD-AA25-60A77BD19C4B}" presName="tx1" presStyleLbl="revTx" presStyleIdx="1" presStyleCnt="6"/>
      <dgm:spPr/>
    </dgm:pt>
    <dgm:pt modelId="{89A0DA70-BEA6-48BB-B4B2-CD91A615FC9F}" type="pres">
      <dgm:prSet presAssocID="{63A34DAD-67D3-43CD-AA25-60A77BD19C4B}" presName="vert1" presStyleCnt="0"/>
      <dgm:spPr/>
    </dgm:pt>
    <dgm:pt modelId="{5F84645E-E078-458A-AB62-F283A648FFA0}" type="pres">
      <dgm:prSet presAssocID="{A7BE2F00-64DB-4BB1-A732-4488A8B30B9C}" presName="thickLine" presStyleLbl="alignNode1" presStyleIdx="2" presStyleCnt="6"/>
      <dgm:spPr/>
    </dgm:pt>
    <dgm:pt modelId="{65D5D86B-2ED4-4BEC-BF7D-146DD52FCF4C}" type="pres">
      <dgm:prSet presAssocID="{A7BE2F00-64DB-4BB1-A732-4488A8B30B9C}" presName="horz1" presStyleCnt="0"/>
      <dgm:spPr/>
    </dgm:pt>
    <dgm:pt modelId="{CC2AC8DF-7A9D-462B-B92E-86B8F0E2D967}" type="pres">
      <dgm:prSet presAssocID="{A7BE2F00-64DB-4BB1-A732-4488A8B30B9C}" presName="tx1" presStyleLbl="revTx" presStyleIdx="2" presStyleCnt="6"/>
      <dgm:spPr/>
    </dgm:pt>
    <dgm:pt modelId="{A8C4B5E6-C36D-4AD0-8707-433E02471CB0}" type="pres">
      <dgm:prSet presAssocID="{A7BE2F00-64DB-4BB1-A732-4488A8B30B9C}" presName="vert1" presStyleCnt="0"/>
      <dgm:spPr/>
    </dgm:pt>
    <dgm:pt modelId="{7EE6AD2C-B58C-4FCA-AFE3-D89EABD7FD58}" type="pres">
      <dgm:prSet presAssocID="{5206EB9D-E42C-4791-95D6-3DE80E4E7C20}" presName="thickLine" presStyleLbl="alignNode1" presStyleIdx="3" presStyleCnt="6"/>
      <dgm:spPr/>
    </dgm:pt>
    <dgm:pt modelId="{824D6F9D-2B19-45C8-A74E-AAD3DD6DBA20}" type="pres">
      <dgm:prSet presAssocID="{5206EB9D-E42C-4791-95D6-3DE80E4E7C20}" presName="horz1" presStyleCnt="0"/>
      <dgm:spPr/>
    </dgm:pt>
    <dgm:pt modelId="{E34C2568-6289-4C6A-8EFB-2C5142CE0486}" type="pres">
      <dgm:prSet presAssocID="{5206EB9D-E42C-4791-95D6-3DE80E4E7C20}" presName="tx1" presStyleLbl="revTx" presStyleIdx="3" presStyleCnt="6"/>
      <dgm:spPr/>
    </dgm:pt>
    <dgm:pt modelId="{0F50F715-766A-4DC4-920C-9BDAF440F672}" type="pres">
      <dgm:prSet presAssocID="{5206EB9D-E42C-4791-95D6-3DE80E4E7C20}" presName="vert1" presStyleCnt="0"/>
      <dgm:spPr/>
    </dgm:pt>
    <dgm:pt modelId="{32E2EDEC-AD61-4962-BC7C-44EF7AF3B678}" type="pres">
      <dgm:prSet presAssocID="{3247F4C0-BDA5-4E19-BBE0-F92A241250CA}" presName="thickLine" presStyleLbl="alignNode1" presStyleIdx="4" presStyleCnt="6"/>
      <dgm:spPr/>
    </dgm:pt>
    <dgm:pt modelId="{73A60A73-9411-4182-B7CE-CCD454C7D3E3}" type="pres">
      <dgm:prSet presAssocID="{3247F4C0-BDA5-4E19-BBE0-F92A241250CA}" presName="horz1" presStyleCnt="0"/>
      <dgm:spPr/>
    </dgm:pt>
    <dgm:pt modelId="{7B0E6949-94C6-4D1F-8745-33AC964BDEFA}" type="pres">
      <dgm:prSet presAssocID="{3247F4C0-BDA5-4E19-BBE0-F92A241250CA}" presName="tx1" presStyleLbl="revTx" presStyleIdx="4" presStyleCnt="6"/>
      <dgm:spPr/>
    </dgm:pt>
    <dgm:pt modelId="{695AEA03-F7A0-41EC-8EE2-11D97D1F4338}" type="pres">
      <dgm:prSet presAssocID="{3247F4C0-BDA5-4E19-BBE0-F92A241250CA}" presName="vert1" presStyleCnt="0"/>
      <dgm:spPr/>
    </dgm:pt>
    <dgm:pt modelId="{9FE17FC9-2395-45A5-9E91-2E14F3952BDD}" type="pres">
      <dgm:prSet presAssocID="{B340833A-5261-48B6-A80D-4C790A0F2334}" presName="thickLine" presStyleLbl="alignNode1" presStyleIdx="5" presStyleCnt="6"/>
      <dgm:spPr/>
    </dgm:pt>
    <dgm:pt modelId="{B5305347-EE1B-4D51-A97C-3A473813FD9D}" type="pres">
      <dgm:prSet presAssocID="{B340833A-5261-48B6-A80D-4C790A0F2334}" presName="horz1" presStyleCnt="0"/>
      <dgm:spPr/>
    </dgm:pt>
    <dgm:pt modelId="{CB810493-BE53-4BE8-B518-97A8C65104F0}" type="pres">
      <dgm:prSet presAssocID="{B340833A-5261-48B6-A80D-4C790A0F2334}" presName="tx1" presStyleLbl="revTx" presStyleIdx="5" presStyleCnt="6"/>
      <dgm:spPr/>
    </dgm:pt>
    <dgm:pt modelId="{FB181D6B-B99A-4CF7-B94B-84227553F13C}" type="pres">
      <dgm:prSet presAssocID="{B340833A-5261-48B6-A80D-4C790A0F2334}" presName="vert1" presStyleCnt="0"/>
      <dgm:spPr/>
    </dgm:pt>
  </dgm:ptLst>
  <dgm:cxnLst>
    <dgm:cxn modelId="{1BE91407-856D-47FC-9995-5595E5534263}" type="presOf" srcId="{63A34DAD-67D3-43CD-AA25-60A77BD19C4B}" destId="{B69032E6-02C5-4DED-ACA5-BEB3B2705CD7}" srcOrd="0" destOrd="0" presId="urn:microsoft.com/office/officeart/2008/layout/LinedList"/>
    <dgm:cxn modelId="{4E504021-2AFA-4A20-945D-86EA79FD0D5D}" srcId="{616DFD97-AC04-4096-8CF8-DD710AD6E68E}" destId="{B340833A-5261-48B6-A80D-4C790A0F2334}" srcOrd="5" destOrd="0" parTransId="{4D823EDA-AA98-4520-8B30-718470640045}" sibTransId="{E275B84F-4CE7-42A3-B17E-18B4A33567C3}"/>
    <dgm:cxn modelId="{7B2F9C31-6A32-4886-9EF5-F4D0E75C97B8}" srcId="{616DFD97-AC04-4096-8CF8-DD710AD6E68E}" destId="{A7BE2F00-64DB-4BB1-A732-4488A8B30B9C}" srcOrd="2" destOrd="0" parTransId="{CBDA7586-315D-4DDF-9A5F-23FD406E1A67}" sibTransId="{1945FB89-C8BC-4311-A7AE-E7A938D0607D}"/>
    <dgm:cxn modelId="{1314D63B-75F6-4A62-B5AA-CFB1A581E1B1}" type="presOf" srcId="{A7BE2F00-64DB-4BB1-A732-4488A8B30B9C}" destId="{CC2AC8DF-7A9D-462B-B92E-86B8F0E2D967}" srcOrd="0" destOrd="0" presId="urn:microsoft.com/office/officeart/2008/layout/LinedList"/>
    <dgm:cxn modelId="{EFA0C554-BB6E-4157-8B5E-C201E9F8C145}" type="presOf" srcId="{616DFD97-AC04-4096-8CF8-DD710AD6E68E}" destId="{4BA9C72E-BA6E-43FF-8B84-2DB13B294148}" srcOrd="0" destOrd="0" presId="urn:microsoft.com/office/officeart/2008/layout/LinedList"/>
    <dgm:cxn modelId="{3206CF57-F36B-44C6-988A-9163BFD28769}" srcId="{616DFD97-AC04-4096-8CF8-DD710AD6E68E}" destId="{63A34DAD-67D3-43CD-AA25-60A77BD19C4B}" srcOrd="1" destOrd="0" parTransId="{75EF2F02-C5A2-45BB-A574-F011A98324B2}" sibTransId="{D72C6949-A9E3-4661-B300-DC4DCC8CF205}"/>
    <dgm:cxn modelId="{7AF7C76A-F38F-42C3-8872-B8E0D918A3AA}" srcId="{616DFD97-AC04-4096-8CF8-DD710AD6E68E}" destId="{3247F4C0-BDA5-4E19-BBE0-F92A241250CA}" srcOrd="4" destOrd="0" parTransId="{3BFD5726-18EF-4AD1-9481-42432A6B20C7}" sibTransId="{49980B23-F316-4B32-B1B3-4AF388571272}"/>
    <dgm:cxn modelId="{5FB97971-1792-4AF8-9330-B17760B0C683}" type="presOf" srcId="{B340833A-5261-48B6-A80D-4C790A0F2334}" destId="{CB810493-BE53-4BE8-B518-97A8C65104F0}" srcOrd="0" destOrd="0" presId="urn:microsoft.com/office/officeart/2008/layout/LinedList"/>
    <dgm:cxn modelId="{59236C7F-B41D-421D-9492-EA435A36E0E2}" type="presOf" srcId="{5CD05023-D8C5-4A22-8311-2356407F4C81}" destId="{57D0DE7D-2198-4BED-8238-50E12183D3D4}" srcOrd="0" destOrd="0" presId="urn:microsoft.com/office/officeart/2008/layout/LinedList"/>
    <dgm:cxn modelId="{34140792-EC15-4DE1-A2B7-5161A0DFB471}" type="presOf" srcId="{5206EB9D-E42C-4791-95D6-3DE80E4E7C20}" destId="{E34C2568-6289-4C6A-8EFB-2C5142CE0486}" srcOrd="0" destOrd="0" presId="urn:microsoft.com/office/officeart/2008/layout/LinedList"/>
    <dgm:cxn modelId="{E5FDCCB8-8F4E-4C09-9CB6-A6E4A3BFF186}" srcId="{616DFD97-AC04-4096-8CF8-DD710AD6E68E}" destId="{5CD05023-D8C5-4A22-8311-2356407F4C81}" srcOrd="0" destOrd="0" parTransId="{4462A3DD-93DF-40D0-AAD2-B0DE93BEDBB4}" sibTransId="{B2A396F3-4A28-4560-9785-4A1F77431526}"/>
    <dgm:cxn modelId="{06C6DAC9-020A-4F7B-B32F-35C4701911A3}" type="presOf" srcId="{3247F4C0-BDA5-4E19-BBE0-F92A241250CA}" destId="{7B0E6949-94C6-4D1F-8745-33AC964BDEFA}" srcOrd="0" destOrd="0" presId="urn:microsoft.com/office/officeart/2008/layout/LinedList"/>
    <dgm:cxn modelId="{224397E9-F31A-4616-9EFB-F0EBCF8172E1}" srcId="{616DFD97-AC04-4096-8CF8-DD710AD6E68E}" destId="{5206EB9D-E42C-4791-95D6-3DE80E4E7C20}" srcOrd="3" destOrd="0" parTransId="{34260F7B-4363-41C3-BF46-EDF00EAE4121}" sibTransId="{8C8B31A3-D0D8-40FD-AA77-1A25788BC87B}"/>
    <dgm:cxn modelId="{0D108BAB-FCDF-42EA-B16B-086EC5DACF2B}" type="presParOf" srcId="{4BA9C72E-BA6E-43FF-8B84-2DB13B294148}" destId="{34426D57-CE41-49D4-A579-68AAAE054513}" srcOrd="0" destOrd="0" presId="urn:microsoft.com/office/officeart/2008/layout/LinedList"/>
    <dgm:cxn modelId="{910146F6-1ED9-49AF-8267-ACE36446445F}" type="presParOf" srcId="{4BA9C72E-BA6E-43FF-8B84-2DB13B294148}" destId="{A1AAD252-A831-4B55-920D-22AFA577B49B}" srcOrd="1" destOrd="0" presId="urn:microsoft.com/office/officeart/2008/layout/LinedList"/>
    <dgm:cxn modelId="{1C54C6D0-4E09-4280-847B-E12D50AB0B07}" type="presParOf" srcId="{A1AAD252-A831-4B55-920D-22AFA577B49B}" destId="{57D0DE7D-2198-4BED-8238-50E12183D3D4}" srcOrd="0" destOrd="0" presId="urn:microsoft.com/office/officeart/2008/layout/LinedList"/>
    <dgm:cxn modelId="{B89E8E3D-DAEA-4A24-8589-C02AF52D1135}" type="presParOf" srcId="{A1AAD252-A831-4B55-920D-22AFA577B49B}" destId="{7B192557-72BC-4595-B1BA-688BF711F1E6}" srcOrd="1" destOrd="0" presId="urn:microsoft.com/office/officeart/2008/layout/LinedList"/>
    <dgm:cxn modelId="{BEE8A73D-8EF7-4F7A-851A-2221327A87B1}" type="presParOf" srcId="{4BA9C72E-BA6E-43FF-8B84-2DB13B294148}" destId="{C77B9A0B-68B9-4326-BA5C-E1F3B50963D1}" srcOrd="2" destOrd="0" presId="urn:microsoft.com/office/officeart/2008/layout/LinedList"/>
    <dgm:cxn modelId="{801ED845-46F0-4EED-9D76-0CB006FD03AA}" type="presParOf" srcId="{4BA9C72E-BA6E-43FF-8B84-2DB13B294148}" destId="{172CAC19-0DD6-4E55-A387-452C1D23E07F}" srcOrd="3" destOrd="0" presId="urn:microsoft.com/office/officeart/2008/layout/LinedList"/>
    <dgm:cxn modelId="{EAFBA2D6-2F40-4E15-A5B1-7E20F3B74B24}" type="presParOf" srcId="{172CAC19-0DD6-4E55-A387-452C1D23E07F}" destId="{B69032E6-02C5-4DED-ACA5-BEB3B2705CD7}" srcOrd="0" destOrd="0" presId="urn:microsoft.com/office/officeart/2008/layout/LinedList"/>
    <dgm:cxn modelId="{D3AF7E75-5B7D-48CF-9839-0BBB454866C9}" type="presParOf" srcId="{172CAC19-0DD6-4E55-A387-452C1D23E07F}" destId="{89A0DA70-BEA6-48BB-B4B2-CD91A615FC9F}" srcOrd="1" destOrd="0" presId="urn:microsoft.com/office/officeart/2008/layout/LinedList"/>
    <dgm:cxn modelId="{19E2ED6F-F457-4DA4-9252-5FFB39ADF5CF}" type="presParOf" srcId="{4BA9C72E-BA6E-43FF-8B84-2DB13B294148}" destId="{5F84645E-E078-458A-AB62-F283A648FFA0}" srcOrd="4" destOrd="0" presId="urn:microsoft.com/office/officeart/2008/layout/LinedList"/>
    <dgm:cxn modelId="{B0D37A1A-D335-49C4-ACCC-6BD56572A20A}" type="presParOf" srcId="{4BA9C72E-BA6E-43FF-8B84-2DB13B294148}" destId="{65D5D86B-2ED4-4BEC-BF7D-146DD52FCF4C}" srcOrd="5" destOrd="0" presId="urn:microsoft.com/office/officeart/2008/layout/LinedList"/>
    <dgm:cxn modelId="{FB062F7E-2AFD-44CD-BD5C-EA25F5770847}" type="presParOf" srcId="{65D5D86B-2ED4-4BEC-BF7D-146DD52FCF4C}" destId="{CC2AC8DF-7A9D-462B-B92E-86B8F0E2D967}" srcOrd="0" destOrd="0" presId="urn:microsoft.com/office/officeart/2008/layout/LinedList"/>
    <dgm:cxn modelId="{18FA76C4-39C4-4753-9D10-A960B09CB810}" type="presParOf" srcId="{65D5D86B-2ED4-4BEC-BF7D-146DD52FCF4C}" destId="{A8C4B5E6-C36D-4AD0-8707-433E02471CB0}" srcOrd="1" destOrd="0" presId="urn:microsoft.com/office/officeart/2008/layout/LinedList"/>
    <dgm:cxn modelId="{28475B0E-2CF4-4ADA-B3C7-08F8B65D9FEA}" type="presParOf" srcId="{4BA9C72E-BA6E-43FF-8B84-2DB13B294148}" destId="{7EE6AD2C-B58C-4FCA-AFE3-D89EABD7FD58}" srcOrd="6" destOrd="0" presId="urn:microsoft.com/office/officeart/2008/layout/LinedList"/>
    <dgm:cxn modelId="{393C5681-C16F-4922-8703-00F3EF491591}" type="presParOf" srcId="{4BA9C72E-BA6E-43FF-8B84-2DB13B294148}" destId="{824D6F9D-2B19-45C8-A74E-AAD3DD6DBA20}" srcOrd="7" destOrd="0" presId="urn:microsoft.com/office/officeart/2008/layout/LinedList"/>
    <dgm:cxn modelId="{CCB76187-7068-4724-8E16-AEA75C62CB36}" type="presParOf" srcId="{824D6F9D-2B19-45C8-A74E-AAD3DD6DBA20}" destId="{E34C2568-6289-4C6A-8EFB-2C5142CE0486}" srcOrd="0" destOrd="0" presId="urn:microsoft.com/office/officeart/2008/layout/LinedList"/>
    <dgm:cxn modelId="{FB66B37A-DB59-4064-939F-ED0526E11829}" type="presParOf" srcId="{824D6F9D-2B19-45C8-A74E-AAD3DD6DBA20}" destId="{0F50F715-766A-4DC4-920C-9BDAF440F672}" srcOrd="1" destOrd="0" presId="urn:microsoft.com/office/officeart/2008/layout/LinedList"/>
    <dgm:cxn modelId="{76046CFE-B3CE-4C5A-934C-9D8CB2D38E8B}" type="presParOf" srcId="{4BA9C72E-BA6E-43FF-8B84-2DB13B294148}" destId="{32E2EDEC-AD61-4962-BC7C-44EF7AF3B678}" srcOrd="8" destOrd="0" presId="urn:microsoft.com/office/officeart/2008/layout/LinedList"/>
    <dgm:cxn modelId="{2DF21B86-182E-4482-B4C8-A998C23CFE5D}" type="presParOf" srcId="{4BA9C72E-BA6E-43FF-8B84-2DB13B294148}" destId="{73A60A73-9411-4182-B7CE-CCD454C7D3E3}" srcOrd="9" destOrd="0" presId="urn:microsoft.com/office/officeart/2008/layout/LinedList"/>
    <dgm:cxn modelId="{E3783270-D6CB-4D69-BA91-CC4EE69A2332}" type="presParOf" srcId="{73A60A73-9411-4182-B7CE-CCD454C7D3E3}" destId="{7B0E6949-94C6-4D1F-8745-33AC964BDEFA}" srcOrd="0" destOrd="0" presId="urn:microsoft.com/office/officeart/2008/layout/LinedList"/>
    <dgm:cxn modelId="{1A6E7278-A65F-4EFF-8CFC-5BF98CE869DB}" type="presParOf" srcId="{73A60A73-9411-4182-B7CE-CCD454C7D3E3}" destId="{695AEA03-F7A0-41EC-8EE2-11D97D1F4338}" srcOrd="1" destOrd="0" presId="urn:microsoft.com/office/officeart/2008/layout/LinedList"/>
    <dgm:cxn modelId="{466BB09B-5EF2-4A31-AD35-22BADD68A60C}" type="presParOf" srcId="{4BA9C72E-BA6E-43FF-8B84-2DB13B294148}" destId="{9FE17FC9-2395-45A5-9E91-2E14F3952BDD}" srcOrd="10" destOrd="0" presId="urn:microsoft.com/office/officeart/2008/layout/LinedList"/>
    <dgm:cxn modelId="{195AE76F-00AE-44A3-BD6D-9BA33151925A}" type="presParOf" srcId="{4BA9C72E-BA6E-43FF-8B84-2DB13B294148}" destId="{B5305347-EE1B-4D51-A97C-3A473813FD9D}" srcOrd="11" destOrd="0" presId="urn:microsoft.com/office/officeart/2008/layout/LinedList"/>
    <dgm:cxn modelId="{6BD01202-04B0-4F08-BFF9-4A8B26F63BFC}" type="presParOf" srcId="{B5305347-EE1B-4D51-A97C-3A473813FD9D}" destId="{CB810493-BE53-4BE8-B518-97A8C65104F0}" srcOrd="0" destOrd="0" presId="urn:microsoft.com/office/officeart/2008/layout/LinedList"/>
    <dgm:cxn modelId="{241A64CA-4B9E-4CD6-B0F8-88D3E8B9F12A}" type="presParOf" srcId="{B5305347-EE1B-4D51-A97C-3A473813FD9D}" destId="{FB181D6B-B99A-4CF7-B94B-84227553F1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9ED41A-E936-4546-BB01-D569CD7187A0}"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33B9CFD-BFA2-475D-9FD8-6A89C400BE78}">
      <dgm:prSet/>
      <dgm:spPr/>
      <dgm:t>
        <a:bodyPr/>
        <a:lstStyle/>
        <a:p>
          <a:pPr>
            <a:defRPr cap="all"/>
          </a:pPr>
          <a:r>
            <a:rPr lang="en-CA"/>
            <a:t>Grants </a:t>
          </a:r>
          <a:endParaRPr lang="en-US"/>
        </a:p>
      </dgm:t>
    </dgm:pt>
    <dgm:pt modelId="{6713300B-9939-4ADD-8683-DDB1DD8EEEE7}" type="parTrans" cxnId="{19D97F7D-3699-45A4-B28B-02C9FCEE9C37}">
      <dgm:prSet/>
      <dgm:spPr/>
      <dgm:t>
        <a:bodyPr/>
        <a:lstStyle/>
        <a:p>
          <a:endParaRPr lang="en-US"/>
        </a:p>
      </dgm:t>
    </dgm:pt>
    <dgm:pt modelId="{08B9C062-6E2A-4BD8-A07E-AB1B257F7364}" type="sibTrans" cxnId="{19D97F7D-3699-45A4-B28B-02C9FCEE9C37}">
      <dgm:prSet/>
      <dgm:spPr/>
      <dgm:t>
        <a:bodyPr/>
        <a:lstStyle/>
        <a:p>
          <a:endParaRPr lang="en-US"/>
        </a:p>
      </dgm:t>
    </dgm:pt>
    <dgm:pt modelId="{EB1DF8A2-AAAC-4192-A827-B24214ABF964}">
      <dgm:prSet/>
      <dgm:spPr/>
      <dgm:t>
        <a:bodyPr/>
        <a:lstStyle/>
        <a:p>
          <a:pPr>
            <a:defRPr cap="all"/>
          </a:pPr>
          <a:r>
            <a:rPr lang="en-CA"/>
            <a:t>Social Media/Marketing reps – website, social media, etc. </a:t>
          </a:r>
          <a:endParaRPr lang="en-US"/>
        </a:p>
      </dgm:t>
    </dgm:pt>
    <dgm:pt modelId="{A5D45A95-F590-4E88-B7B9-A95A78619D94}" type="parTrans" cxnId="{342CDF3B-7791-4D48-9A5A-61D1411D80E4}">
      <dgm:prSet/>
      <dgm:spPr/>
      <dgm:t>
        <a:bodyPr/>
        <a:lstStyle/>
        <a:p>
          <a:endParaRPr lang="en-US"/>
        </a:p>
      </dgm:t>
    </dgm:pt>
    <dgm:pt modelId="{D7D4D485-1566-45C7-896A-E78B4BC07B9A}" type="sibTrans" cxnId="{342CDF3B-7791-4D48-9A5A-61D1411D80E4}">
      <dgm:prSet/>
      <dgm:spPr/>
      <dgm:t>
        <a:bodyPr/>
        <a:lstStyle/>
        <a:p>
          <a:endParaRPr lang="en-US"/>
        </a:p>
      </dgm:t>
    </dgm:pt>
    <dgm:pt modelId="{64D1B7C2-01DE-48EC-9701-9FBD0F3A442B}">
      <dgm:prSet/>
      <dgm:spPr/>
      <dgm:t>
        <a:bodyPr/>
        <a:lstStyle/>
        <a:p>
          <a:pPr>
            <a:defRPr cap="all"/>
          </a:pPr>
          <a:r>
            <a:rPr lang="en-CA"/>
            <a:t>Sponsorship Liaison </a:t>
          </a:r>
          <a:endParaRPr lang="en-US"/>
        </a:p>
      </dgm:t>
    </dgm:pt>
    <dgm:pt modelId="{1AD5B597-54E9-4499-A7F2-297890E65DD1}" type="parTrans" cxnId="{DBA6204D-E883-4F73-8065-18EC94EFF2AF}">
      <dgm:prSet/>
      <dgm:spPr/>
      <dgm:t>
        <a:bodyPr/>
        <a:lstStyle/>
        <a:p>
          <a:endParaRPr lang="en-US"/>
        </a:p>
      </dgm:t>
    </dgm:pt>
    <dgm:pt modelId="{F59C4B31-3B14-42FB-A251-EFCF79E3872C}" type="sibTrans" cxnId="{DBA6204D-E883-4F73-8065-18EC94EFF2AF}">
      <dgm:prSet/>
      <dgm:spPr/>
      <dgm:t>
        <a:bodyPr/>
        <a:lstStyle/>
        <a:p>
          <a:endParaRPr lang="en-US"/>
        </a:p>
      </dgm:t>
    </dgm:pt>
    <dgm:pt modelId="{A31E0E5D-E363-43EA-945B-9ACF2ADC3F73}" type="pres">
      <dgm:prSet presAssocID="{C79ED41A-E936-4546-BB01-D569CD7187A0}" presName="root" presStyleCnt="0">
        <dgm:presLayoutVars>
          <dgm:dir/>
          <dgm:resizeHandles val="exact"/>
        </dgm:presLayoutVars>
      </dgm:prSet>
      <dgm:spPr/>
    </dgm:pt>
    <dgm:pt modelId="{30DB228A-7157-484E-9A44-DC136FAD89CB}" type="pres">
      <dgm:prSet presAssocID="{D33B9CFD-BFA2-475D-9FD8-6A89C400BE78}" presName="compNode" presStyleCnt="0"/>
      <dgm:spPr/>
    </dgm:pt>
    <dgm:pt modelId="{1804974E-FF31-4124-B1BB-EFEBB9A75F3B}" type="pres">
      <dgm:prSet presAssocID="{D33B9CFD-BFA2-475D-9FD8-6A89C400BE78}" presName="iconBgRect" presStyleLbl="bgShp" presStyleIdx="0" presStyleCnt="3"/>
      <dgm:spPr/>
    </dgm:pt>
    <dgm:pt modelId="{4AACDADC-F6A5-430D-BE3D-9971ACFF8412}" type="pres">
      <dgm:prSet presAssocID="{D33B9CFD-BFA2-475D-9FD8-6A89C400BE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4128F50A-D23E-45E1-A539-19447FE31750}" type="pres">
      <dgm:prSet presAssocID="{D33B9CFD-BFA2-475D-9FD8-6A89C400BE78}" presName="spaceRect" presStyleCnt="0"/>
      <dgm:spPr/>
    </dgm:pt>
    <dgm:pt modelId="{159715EE-76F5-4677-B072-BDA6C1DBE872}" type="pres">
      <dgm:prSet presAssocID="{D33B9CFD-BFA2-475D-9FD8-6A89C400BE78}" presName="textRect" presStyleLbl="revTx" presStyleIdx="0" presStyleCnt="3">
        <dgm:presLayoutVars>
          <dgm:chMax val="1"/>
          <dgm:chPref val="1"/>
        </dgm:presLayoutVars>
      </dgm:prSet>
      <dgm:spPr/>
    </dgm:pt>
    <dgm:pt modelId="{2DB9E93E-7399-4166-ACEA-54C636076E22}" type="pres">
      <dgm:prSet presAssocID="{08B9C062-6E2A-4BD8-A07E-AB1B257F7364}" presName="sibTrans" presStyleCnt="0"/>
      <dgm:spPr/>
    </dgm:pt>
    <dgm:pt modelId="{18C4509D-E1DF-49B7-80AA-87085016E61A}" type="pres">
      <dgm:prSet presAssocID="{EB1DF8A2-AAAC-4192-A827-B24214ABF964}" presName="compNode" presStyleCnt="0"/>
      <dgm:spPr/>
    </dgm:pt>
    <dgm:pt modelId="{01D2EA16-E99C-4259-AE66-024CD35F6EAE}" type="pres">
      <dgm:prSet presAssocID="{EB1DF8A2-AAAC-4192-A827-B24214ABF964}" presName="iconBgRect" presStyleLbl="bgShp" presStyleIdx="1" presStyleCnt="3"/>
      <dgm:spPr/>
    </dgm:pt>
    <dgm:pt modelId="{53034FBC-DBE4-4352-897A-53D222D24D7F}" type="pres">
      <dgm:prSet presAssocID="{EB1DF8A2-AAAC-4192-A827-B24214ABF9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ternet"/>
        </a:ext>
      </dgm:extLst>
    </dgm:pt>
    <dgm:pt modelId="{CE421B32-9277-4592-9751-214703EAE15C}" type="pres">
      <dgm:prSet presAssocID="{EB1DF8A2-AAAC-4192-A827-B24214ABF964}" presName="spaceRect" presStyleCnt="0"/>
      <dgm:spPr/>
    </dgm:pt>
    <dgm:pt modelId="{190327C0-4C3B-4C75-8AAC-619334F4B929}" type="pres">
      <dgm:prSet presAssocID="{EB1DF8A2-AAAC-4192-A827-B24214ABF964}" presName="textRect" presStyleLbl="revTx" presStyleIdx="1" presStyleCnt="3">
        <dgm:presLayoutVars>
          <dgm:chMax val="1"/>
          <dgm:chPref val="1"/>
        </dgm:presLayoutVars>
      </dgm:prSet>
      <dgm:spPr/>
    </dgm:pt>
    <dgm:pt modelId="{6BE50746-8C2A-4C08-8A29-541A12E63BF5}" type="pres">
      <dgm:prSet presAssocID="{D7D4D485-1566-45C7-896A-E78B4BC07B9A}" presName="sibTrans" presStyleCnt="0"/>
      <dgm:spPr/>
    </dgm:pt>
    <dgm:pt modelId="{8F72C1E3-049B-4455-BFEF-56F46680844C}" type="pres">
      <dgm:prSet presAssocID="{64D1B7C2-01DE-48EC-9701-9FBD0F3A442B}" presName="compNode" presStyleCnt="0"/>
      <dgm:spPr/>
    </dgm:pt>
    <dgm:pt modelId="{7F5FF75C-3FF6-4AFF-8ABD-144E8FA23189}" type="pres">
      <dgm:prSet presAssocID="{64D1B7C2-01DE-48EC-9701-9FBD0F3A442B}" presName="iconBgRect" presStyleLbl="bgShp" presStyleIdx="2" presStyleCnt="3"/>
      <dgm:spPr/>
    </dgm:pt>
    <dgm:pt modelId="{6B278C69-14BE-4EA2-8EE5-2F177B197A75}" type="pres">
      <dgm:prSet presAssocID="{64D1B7C2-01DE-48EC-9701-9FBD0F3A44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C55A7A4E-79AD-469C-88E5-EB98085F586B}" type="pres">
      <dgm:prSet presAssocID="{64D1B7C2-01DE-48EC-9701-9FBD0F3A442B}" presName="spaceRect" presStyleCnt="0"/>
      <dgm:spPr/>
    </dgm:pt>
    <dgm:pt modelId="{BA2113FB-0F9E-4ED2-996E-B3B5DF3510A0}" type="pres">
      <dgm:prSet presAssocID="{64D1B7C2-01DE-48EC-9701-9FBD0F3A442B}" presName="textRect" presStyleLbl="revTx" presStyleIdx="2" presStyleCnt="3">
        <dgm:presLayoutVars>
          <dgm:chMax val="1"/>
          <dgm:chPref val="1"/>
        </dgm:presLayoutVars>
      </dgm:prSet>
      <dgm:spPr/>
    </dgm:pt>
  </dgm:ptLst>
  <dgm:cxnLst>
    <dgm:cxn modelId="{342CDF3B-7791-4D48-9A5A-61D1411D80E4}" srcId="{C79ED41A-E936-4546-BB01-D569CD7187A0}" destId="{EB1DF8A2-AAAC-4192-A827-B24214ABF964}" srcOrd="1" destOrd="0" parTransId="{A5D45A95-F590-4E88-B7B9-A95A78619D94}" sibTransId="{D7D4D485-1566-45C7-896A-E78B4BC07B9A}"/>
    <dgm:cxn modelId="{DBA6204D-E883-4F73-8065-18EC94EFF2AF}" srcId="{C79ED41A-E936-4546-BB01-D569CD7187A0}" destId="{64D1B7C2-01DE-48EC-9701-9FBD0F3A442B}" srcOrd="2" destOrd="0" parTransId="{1AD5B597-54E9-4499-A7F2-297890E65DD1}" sibTransId="{F59C4B31-3B14-42FB-A251-EFCF79E3872C}"/>
    <dgm:cxn modelId="{19D97F7D-3699-45A4-B28B-02C9FCEE9C37}" srcId="{C79ED41A-E936-4546-BB01-D569CD7187A0}" destId="{D33B9CFD-BFA2-475D-9FD8-6A89C400BE78}" srcOrd="0" destOrd="0" parTransId="{6713300B-9939-4ADD-8683-DDB1DD8EEEE7}" sibTransId="{08B9C062-6E2A-4BD8-A07E-AB1B257F7364}"/>
    <dgm:cxn modelId="{47DE688B-0306-4E69-91B2-B0131B3783AD}" type="presOf" srcId="{C79ED41A-E936-4546-BB01-D569CD7187A0}" destId="{A31E0E5D-E363-43EA-945B-9ACF2ADC3F73}" srcOrd="0" destOrd="0" presId="urn:microsoft.com/office/officeart/2018/5/layout/IconCircleLabelList"/>
    <dgm:cxn modelId="{225554A6-D225-4A1F-A05C-492618870924}" type="presOf" srcId="{D33B9CFD-BFA2-475D-9FD8-6A89C400BE78}" destId="{159715EE-76F5-4677-B072-BDA6C1DBE872}" srcOrd="0" destOrd="0" presId="urn:microsoft.com/office/officeart/2018/5/layout/IconCircleLabelList"/>
    <dgm:cxn modelId="{22E7C5DB-739F-40E5-8331-B3F3880176FC}" type="presOf" srcId="{64D1B7C2-01DE-48EC-9701-9FBD0F3A442B}" destId="{BA2113FB-0F9E-4ED2-996E-B3B5DF3510A0}" srcOrd="0" destOrd="0" presId="urn:microsoft.com/office/officeart/2018/5/layout/IconCircleLabelList"/>
    <dgm:cxn modelId="{DD9DC2FA-E7A5-40A4-A4E2-525B127EA0EF}" type="presOf" srcId="{EB1DF8A2-AAAC-4192-A827-B24214ABF964}" destId="{190327C0-4C3B-4C75-8AAC-619334F4B929}" srcOrd="0" destOrd="0" presId="urn:microsoft.com/office/officeart/2018/5/layout/IconCircleLabelList"/>
    <dgm:cxn modelId="{A4D25912-A249-44CA-9C3A-D78907E3C679}" type="presParOf" srcId="{A31E0E5D-E363-43EA-945B-9ACF2ADC3F73}" destId="{30DB228A-7157-484E-9A44-DC136FAD89CB}" srcOrd="0" destOrd="0" presId="urn:microsoft.com/office/officeart/2018/5/layout/IconCircleLabelList"/>
    <dgm:cxn modelId="{4D2DA3C3-6F47-424D-9797-5C4336A52BA7}" type="presParOf" srcId="{30DB228A-7157-484E-9A44-DC136FAD89CB}" destId="{1804974E-FF31-4124-B1BB-EFEBB9A75F3B}" srcOrd="0" destOrd="0" presId="urn:microsoft.com/office/officeart/2018/5/layout/IconCircleLabelList"/>
    <dgm:cxn modelId="{A65020A5-DE13-46DE-A26C-27D8862BA291}" type="presParOf" srcId="{30DB228A-7157-484E-9A44-DC136FAD89CB}" destId="{4AACDADC-F6A5-430D-BE3D-9971ACFF8412}" srcOrd="1" destOrd="0" presId="urn:microsoft.com/office/officeart/2018/5/layout/IconCircleLabelList"/>
    <dgm:cxn modelId="{450923C1-33C2-46DE-A1C6-AB2F1B9ACD94}" type="presParOf" srcId="{30DB228A-7157-484E-9A44-DC136FAD89CB}" destId="{4128F50A-D23E-45E1-A539-19447FE31750}" srcOrd="2" destOrd="0" presId="urn:microsoft.com/office/officeart/2018/5/layout/IconCircleLabelList"/>
    <dgm:cxn modelId="{6A3FE117-1E70-4C04-9D5D-CBEB9932F978}" type="presParOf" srcId="{30DB228A-7157-484E-9A44-DC136FAD89CB}" destId="{159715EE-76F5-4677-B072-BDA6C1DBE872}" srcOrd="3" destOrd="0" presId="urn:microsoft.com/office/officeart/2018/5/layout/IconCircleLabelList"/>
    <dgm:cxn modelId="{C3EF6D91-7977-4427-BBF5-6A691EDA7E9A}" type="presParOf" srcId="{A31E0E5D-E363-43EA-945B-9ACF2ADC3F73}" destId="{2DB9E93E-7399-4166-ACEA-54C636076E22}" srcOrd="1" destOrd="0" presId="urn:microsoft.com/office/officeart/2018/5/layout/IconCircleLabelList"/>
    <dgm:cxn modelId="{3D6BCC66-4B3C-42C6-9751-0AB8DEE13F6A}" type="presParOf" srcId="{A31E0E5D-E363-43EA-945B-9ACF2ADC3F73}" destId="{18C4509D-E1DF-49B7-80AA-87085016E61A}" srcOrd="2" destOrd="0" presId="urn:microsoft.com/office/officeart/2018/5/layout/IconCircleLabelList"/>
    <dgm:cxn modelId="{1513F7CC-E3D9-4BEA-A83A-2264A7AE95A6}" type="presParOf" srcId="{18C4509D-E1DF-49B7-80AA-87085016E61A}" destId="{01D2EA16-E99C-4259-AE66-024CD35F6EAE}" srcOrd="0" destOrd="0" presId="urn:microsoft.com/office/officeart/2018/5/layout/IconCircleLabelList"/>
    <dgm:cxn modelId="{78E55B9D-98C6-45E6-B00B-25AAC3753009}" type="presParOf" srcId="{18C4509D-E1DF-49B7-80AA-87085016E61A}" destId="{53034FBC-DBE4-4352-897A-53D222D24D7F}" srcOrd="1" destOrd="0" presId="urn:microsoft.com/office/officeart/2018/5/layout/IconCircleLabelList"/>
    <dgm:cxn modelId="{931EE49C-116D-44E7-B510-DC0585F7BB8A}" type="presParOf" srcId="{18C4509D-E1DF-49B7-80AA-87085016E61A}" destId="{CE421B32-9277-4592-9751-214703EAE15C}" srcOrd="2" destOrd="0" presId="urn:microsoft.com/office/officeart/2018/5/layout/IconCircleLabelList"/>
    <dgm:cxn modelId="{785E9E8B-D2A0-49BA-8EBC-E0D37CC77D38}" type="presParOf" srcId="{18C4509D-E1DF-49B7-80AA-87085016E61A}" destId="{190327C0-4C3B-4C75-8AAC-619334F4B929}" srcOrd="3" destOrd="0" presId="urn:microsoft.com/office/officeart/2018/5/layout/IconCircleLabelList"/>
    <dgm:cxn modelId="{233FA564-2B95-40FE-AC03-195A8748D311}" type="presParOf" srcId="{A31E0E5D-E363-43EA-945B-9ACF2ADC3F73}" destId="{6BE50746-8C2A-4C08-8A29-541A12E63BF5}" srcOrd="3" destOrd="0" presId="urn:microsoft.com/office/officeart/2018/5/layout/IconCircleLabelList"/>
    <dgm:cxn modelId="{40012C22-8E83-40D1-8D70-67DF373138F0}" type="presParOf" srcId="{A31E0E5D-E363-43EA-945B-9ACF2ADC3F73}" destId="{8F72C1E3-049B-4455-BFEF-56F46680844C}" srcOrd="4" destOrd="0" presId="urn:microsoft.com/office/officeart/2018/5/layout/IconCircleLabelList"/>
    <dgm:cxn modelId="{1FF2E63C-3C4A-47FC-A346-1B88F5DBAA22}" type="presParOf" srcId="{8F72C1E3-049B-4455-BFEF-56F46680844C}" destId="{7F5FF75C-3FF6-4AFF-8ABD-144E8FA23189}" srcOrd="0" destOrd="0" presId="urn:microsoft.com/office/officeart/2018/5/layout/IconCircleLabelList"/>
    <dgm:cxn modelId="{9FE54FF8-52B5-4D68-8B3F-4F7EAB3FD8F3}" type="presParOf" srcId="{8F72C1E3-049B-4455-BFEF-56F46680844C}" destId="{6B278C69-14BE-4EA2-8EE5-2F177B197A75}" srcOrd="1" destOrd="0" presId="urn:microsoft.com/office/officeart/2018/5/layout/IconCircleLabelList"/>
    <dgm:cxn modelId="{11DE12BB-D9E8-440B-85CF-2937C2749C24}" type="presParOf" srcId="{8F72C1E3-049B-4455-BFEF-56F46680844C}" destId="{C55A7A4E-79AD-469C-88E5-EB98085F586B}" srcOrd="2" destOrd="0" presId="urn:microsoft.com/office/officeart/2018/5/layout/IconCircleLabelList"/>
    <dgm:cxn modelId="{63A561A7-7C6D-4559-ABB2-1B881ADE7206}" type="presParOf" srcId="{8F72C1E3-049B-4455-BFEF-56F46680844C}" destId="{BA2113FB-0F9E-4ED2-996E-B3B5DF3510A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F406A-C006-461E-AECA-D64722FDB96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2232E-6A01-4C9A-9F7F-B8E949C0E8EA}">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100000"/>
            </a:lnSpc>
            <a:spcBef>
              <a:spcPct val="0"/>
            </a:spcBef>
            <a:spcAft>
              <a:spcPct val="35000"/>
            </a:spcAft>
            <a:buNone/>
          </a:pPr>
          <a:r>
            <a:rPr lang="en-CA" sz="5800" kern="1200" dirty="0"/>
            <a:t>Hall Committee </a:t>
          </a:r>
          <a:endParaRPr lang="en-US" sz="5800" kern="1200" dirty="0"/>
        </a:p>
      </dsp:txBody>
      <dsp:txXfrm>
        <a:off x="0" y="2492"/>
        <a:ext cx="6492875" cy="1700138"/>
      </dsp:txXfrm>
    </dsp:sp>
    <dsp:sp modelId="{E41E3115-7F28-4FB7-AAAD-0263F3A89206}">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676A9-AD31-443F-BE9F-F57E859812E8}">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100000"/>
            </a:lnSpc>
            <a:spcBef>
              <a:spcPct val="0"/>
            </a:spcBef>
            <a:spcAft>
              <a:spcPct val="35000"/>
            </a:spcAft>
            <a:buNone/>
          </a:pPr>
          <a:r>
            <a:rPr lang="en-CA" sz="5800" kern="1200"/>
            <a:t>Fair Committee</a:t>
          </a:r>
          <a:endParaRPr lang="en-US" sz="5800" kern="1200"/>
        </a:p>
      </dsp:txBody>
      <dsp:txXfrm>
        <a:off x="0" y="1702630"/>
        <a:ext cx="6492875" cy="1700138"/>
      </dsp:txXfrm>
    </dsp:sp>
    <dsp:sp modelId="{E26759EB-763E-4A04-A740-EA7E7021757E}">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96741E-C994-403D-BBD6-8066C5AB3466}">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100000"/>
            </a:lnSpc>
            <a:spcBef>
              <a:spcPct val="0"/>
            </a:spcBef>
            <a:spcAft>
              <a:spcPct val="35000"/>
            </a:spcAft>
            <a:buNone/>
          </a:pPr>
          <a:r>
            <a:rPr lang="en-CA" sz="5800" kern="1200"/>
            <a:t>Property &amp; Grounds </a:t>
          </a:r>
          <a:endParaRPr lang="en-US" sz="5800" kern="1200"/>
        </a:p>
      </dsp:txBody>
      <dsp:txXfrm>
        <a:off x="0" y="3402769"/>
        <a:ext cx="6492875" cy="170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26D57-CE41-49D4-A579-68AAAE05451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0DE7D-2198-4BED-8238-50E12183D3D4}">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ctr" defTabSz="1733550">
            <a:lnSpc>
              <a:spcPct val="90000"/>
            </a:lnSpc>
            <a:spcBef>
              <a:spcPct val="0"/>
            </a:spcBef>
            <a:spcAft>
              <a:spcPct val="35000"/>
            </a:spcAft>
            <a:buNone/>
          </a:pPr>
          <a:r>
            <a:rPr lang="en-CA" sz="3900" b="1" u="sng" kern="1200" dirty="0"/>
            <a:t>Year at a glance </a:t>
          </a:r>
          <a:endParaRPr lang="en-US" sz="3900" kern="1200" dirty="0"/>
        </a:p>
      </dsp:txBody>
      <dsp:txXfrm>
        <a:off x="0" y="2492"/>
        <a:ext cx="6492875" cy="850069"/>
      </dsp:txXfrm>
    </dsp:sp>
    <dsp:sp modelId="{C77B9A0B-68B9-4326-BA5C-E1F3B50963D1}">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032E6-02C5-4DED-ACA5-BEB3B2705CD7}">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CA" sz="3900" kern="1200"/>
            <a:t>April – Father Daughter Gala</a:t>
          </a:r>
          <a:endParaRPr lang="en-US" sz="3900" kern="1200"/>
        </a:p>
      </dsp:txBody>
      <dsp:txXfrm>
        <a:off x="0" y="852561"/>
        <a:ext cx="6492875" cy="850069"/>
      </dsp:txXfrm>
    </dsp:sp>
    <dsp:sp modelId="{5F84645E-E078-458A-AB62-F283A648FFA0}">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AC8DF-7A9D-462B-B92E-86B8F0E2D967}">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CA" sz="3900" kern="1200"/>
            <a:t>May – Mothers Day Bingo</a:t>
          </a:r>
          <a:endParaRPr lang="en-US" sz="3900" kern="1200"/>
        </a:p>
      </dsp:txBody>
      <dsp:txXfrm>
        <a:off x="0" y="1702630"/>
        <a:ext cx="6492875" cy="850069"/>
      </dsp:txXfrm>
    </dsp:sp>
    <dsp:sp modelId="{7EE6AD2C-B58C-4FCA-AFE3-D89EABD7FD58}">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4C2568-6289-4C6A-8EFB-2C5142CE0486}">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CA" sz="3900" kern="1200"/>
            <a:t>September – Harvest Bingo</a:t>
          </a:r>
          <a:endParaRPr lang="en-US" sz="3900" kern="1200"/>
        </a:p>
      </dsp:txBody>
      <dsp:txXfrm>
        <a:off x="0" y="2552699"/>
        <a:ext cx="6492875" cy="850069"/>
      </dsp:txXfrm>
    </dsp:sp>
    <dsp:sp modelId="{32E2EDEC-AD61-4962-BC7C-44EF7AF3B678}">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E6949-94C6-4D1F-8745-33AC964BDEFA}">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CA" sz="3900" kern="1200"/>
            <a:t>November – Craft Fair</a:t>
          </a:r>
          <a:endParaRPr lang="en-US" sz="3900" kern="1200"/>
        </a:p>
      </dsp:txBody>
      <dsp:txXfrm>
        <a:off x="0" y="3402769"/>
        <a:ext cx="6492875" cy="850069"/>
      </dsp:txXfrm>
    </dsp:sp>
    <dsp:sp modelId="{9FE17FC9-2395-45A5-9E91-2E14F3952BDD}">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10493-BE53-4BE8-B518-97A8C65104F0}">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CA" sz="3900" kern="1200" dirty="0"/>
            <a:t>December – New Years Eve</a:t>
          </a:r>
          <a:endParaRPr lang="en-US" sz="3900" kern="1200" dirty="0"/>
        </a:p>
      </dsp:txBody>
      <dsp:txXfrm>
        <a:off x="0" y="4252838"/>
        <a:ext cx="6492875" cy="850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4974E-FF31-4124-B1BB-EFEBB9A75F3B}">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CDADC-F6A5-430D-BE3D-9971ACFF8412}">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9715EE-76F5-4677-B072-BDA6C1DBE872}">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CA" sz="1800" kern="1200"/>
            <a:t>Grants </a:t>
          </a:r>
          <a:endParaRPr lang="en-US" sz="1800" kern="1200"/>
        </a:p>
      </dsp:txBody>
      <dsp:txXfrm>
        <a:off x="93445" y="3018902"/>
        <a:ext cx="3206250" cy="720000"/>
      </dsp:txXfrm>
    </dsp:sp>
    <dsp:sp modelId="{01D2EA16-E99C-4259-AE66-024CD35F6EAE}">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34FBC-DBE4-4352-897A-53D222D24D7F}">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0327C0-4C3B-4C75-8AAC-619334F4B929}">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CA" sz="1800" kern="1200"/>
            <a:t>Social Media/Marketing reps – website, social media, etc. </a:t>
          </a:r>
          <a:endParaRPr lang="en-US" sz="1800" kern="1200"/>
        </a:p>
      </dsp:txBody>
      <dsp:txXfrm>
        <a:off x="3860789" y="3018902"/>
        <a:ext cx="3206250" cy="720000"/>
      </dsp:txXfrm>
    </dsp:sp>
    <dsp:sp modelId="{7F5FF75C-3FF6-4AFF-8ABD-144E8FA23189}">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278C69-14BE-4EA2-8EE5-2F177B197A75}">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2113FB-0F9E-4ED2-996E-B3B5DF3510A0}">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CA" sz="1800" kern="1200"/>
            <a:t>Sponsorship Liaison </a:t>
          </a:r>
          <a:endParaRPr lang="en-US" sz="1800" kern="1200"/>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4505-5C7F-4D03-8CDC-56C49B1D76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1785212-8A77-4674-A205-67DD4DDD2A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2336080-3F35-4A41-9112-AC1D50C4FB4C}"/>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5" name="Footer Placeholder 4">
            <a:extLst>
              <a:ext uri="{FF2B5EF4-FFF2-40B4-BE49-F238E27FC236}">
                <a16:creationId xmlns:a16="http://schemas.microsoft.com/office/drawing/2014/main" id="{96CB2411-68A3-47C3-8EF4-F935A3B118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7F753A2-9796-4636-8E7A-09C0B7D2B5A3}"/>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363725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5648-10DE-4AE6-B756-EB477EC373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CAB0C5-5642-4E6B-9E04-4882AC4AC8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7C3332-084D-4F8C-878C-F87C800998FF}"/>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5" name="Footer Placeholder 4">
            <a:extLst>
              <a:ext uri="{FF2B5EF4-FFF2-40B4-BE49-F238E27FC236}">
                <a16:creationId xmlns:a16="http://schemas.microsoft.com/office/drawing/2014/main" id="{D9DD1734-BBB2-461B-8A3B-291BAD920C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555EFC-C83A-4B0D-BA53-3FABF4C27141}"/>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236488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83890-AA27-4B20-A301-D88317D315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0F7E9C7-3907-44D1-9D43-8FD6E1CD5B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969A1E-31EF-459B-9B2E-25B7415BC1B0}"/>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5" name="Footer Placeholder 4">
            <a:extLst>
              <a:ext uri="{FF2B5EF4-FFF2-40B4-BE49-F238E27FC236}">
                <a16:creationId xmlns:a16="http://schemas.microsoft.com/office/drawing/2014/main" id="{68E95899-6160-4141-B3D0-B0BB96CED8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675973-A5BD-457A-86DE-AC0F40439148}"/>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374651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AE17-DB76-47EA-960E-16F06F95794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0832801-D8F6-4EE8-97AF-4E9A119AF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AB09658-2FB6-418F-AA97-6B4C009D570D}"/>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5" name="Footer Placeholder 4">
            <a:extLst>
              <a:ext uri="{FF2B5EF4-FFF2-40B4-BE49-F238E27FC236}">
                <a16:creationId xmlns:a16="http://schemas.microsoft.com/office/drawing/2014/main" id="{2BB4C040-7658-4D76-B482-C8B2E65091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02BC5E9-EAB8-461B-AADA-C11786BA089C}"/>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186046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D7D1-CD13-4ECE-926D-079A7329C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FBF51FE-886C-4973-A57B-C6208EA1D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F63537-1111-4144-9507-5B93FA20B666}"/>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5" name="Footer Placeholder 4">
            <a:extLst>
              <a:ext uri="{FF2B5EF4-FFF2-40B4-BE49-F238E27FC236}">
                <a16:creationId xmlns:a16="http://schemas.microsoft.com/office/drawing/2014/main" id="{216B105A-B060-4A63-B637-B052643B60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70FC81-31B4-4CC1-BB32-E3B07326FD13}"/>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108841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5CD6-9632-4458-90E4-022B54C5199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496E3A5-B044-4BFF-B5C6-48E9DBC0D9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C47D607-21DD-4089-8413-353FAA2239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3B1725D-27E2-4AB5-810E-5E27EA86824F}"/>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6" name="Footer Placeholder 5">
            <a:extLst>
              <a:ext uri="{FF2B5EF4-FFF2-40B4-BE49-F238E27FC236}">
                <a16:creationId xmlns:a16="http://schemas.microsoft.com/office/drawing/2014/main" id="{A1AA23C7-829A-4917-910F-F4BF8FE4DEE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F3E3869-B6A6-49A5-9605-3C0C0B0C326C}"/>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374113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195E-D488-47E6-BD8E-B6EA7E3F1EE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1123627-A2D3-4558-8091-5318C45EDB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42F93-9655-4372-BD17-F5533CFDA2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A5E17D2-2CC7-4F14-827C-D2CE37E768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1FC745-9FAB-4ECC-B5B8-581DD1192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58F0873-39AB-4268-84F3-073DE8CF10E2}"/>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8" name="Footer Placeholder 7">
            <a:extLst>
              <a:ext uri="{FF2B5EF4-FFF2-40B4-BE49-F238E27FC236}">
                <a16:creationId xmlns:a16="http://schemas.microsoft.com/office/drawing/2014/main" id="{62B9AB82-2B21-4360-882E-D4D55409DDE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9B49AA8-478F-4497-BFE3-E96D0646D111}"/>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541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DD28-2B19-413A-82D5-6AFA53F6D5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F6C7B22-6EAE-42EF-91D9-8F70BF75D74B}"/>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4" name="Footer Placeholder 3">
            <a:extLst>
              <a:ext uri="{FF2B5EF4-FFF2-40B4-BE49-F238E27FC236}">
                <a16:creationId xmlns:a16="http://schemas.microsoft.com/office/drawing/2014/main" id="{F6303EBC-1163-4A99-9B5B-95259F2126F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8F2FF9C-5C22-4CAE-B7D1-4A9F49BFEC9D}"/>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243886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0E31E-869B-42E4-B7F3-B8CFC9B6DF37}"/>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3" name="Footer Placeholder 2">
            <a:extLst>
              <a:ext uri="{FF2B5EF4-FFF2-40B4-BE49-F238E27FC236}">
                <a16:creationId xmlns:a16="http://schemas.microsoft.com/office/drawing/2014/main" id="{D1A0782D-1C22-4ED1-B406-76BD3E25AE1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FBBB54A-B975-4045-8DC2-92FE2A947E5E}"/>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213276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4676-CA7C-4815-942E-7AD5EF476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D1C3BC9-B7E9-4301-B8A6-2FB530AEB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D7DB90C-E9E2-4937-B400-40D1BA709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C99426-12B2-4BCD-9A17-8EB52F712960}"/>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6" name="Footer Placeholder 5">
            <a:extLst>
              <a:ext uri="{FF2B5EF4-FFF2-40B4-BE49-F238E27FC236}">
                <a16:creationId xmlns:a16="http://schemas.microsoft.com/office/drawing/2014/main" id="{E51CAC17-7C87-4E4A-A953-EF4D28C7E9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F1A27A-DF5D-4DC3-84F7-BFD2C25F9FD3}"/>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225855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95E-E111-4E56-9D9B-4DFF16465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AF9FEC3-41B5-42B2-861C-AB1E6A442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F8B8043-B4E6-45E5-817D-D3FD83624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A08A2-5749-4EDD-A225-B61E4A35126A}"/>
              </a:ext>
            </a:extLst>
          </p:cNvPr>
          <p:cNvSpPr>
            <a:spLocks noGrp="1"/>
          </p:cNvSpPr>
          <p:nvPr>
            <p:ph type="dt" sz="half" idx="10"/>
          </p:nvPr>
        </p:nvSpPr>
        <p:spPr/>
        <p:txBody>
          <a:bodyPr/>
          <a:lstStyle/>
          <a:p>
            <a:fld id="{DA5074AF-8E60-4BFD-B916-B22315A09034}" type="datetimeFigureOut">
              <a:rPr lang="en-CA" smtClean="0"/>
              <a:t>2022-06-06</a:t>
            </a:fld>
            <a:endParaRPr lang="en-CA"/>
          </a:p>
        </p:txBody>
      </p:sp>
      <p:sp>
        <p:nvSpPr>
          <p:cNvPr id="6" name="Footer Placeholder 5">
            <a:extLst>
              <a:ext uri="{FF2B5EF4-FFF2-40B4-BE49-F238E27FC236}">
                <a16:creationId xmlns:a16="http://schemas.microsoft.com/office/drawing/2014/main" id="{24825F8F-3B7C-461A-AE7C-30786B35AB8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EE21E2-F723-414A-8BA0-B43A18609C3D}"/>
              </a:ext>
            </a:extLst>
          </p:cNvPr>
          <p:cNvSpPr>
            <a:spLocks noGrp="1"/>
          </p:cNvSpPr>
          <p:nvPr>
            <p:ph type="sldNum" sz="quarter" idx="12"/>
          </p:nvPr>
        </p:nvSpPr>
        <p:spPr/>
        <p:txBody>
          <a:bodyPr/>
          <a:lstStyle/>
          <a:p>
            <a:fld id="{9586BF4E-AC83-4A6E-ACEA-E7B7A16B1741}" type="slidenum">
              <a:rPr lang="en-CA" smtClean="0"/>
              <a:t>‹#›</a:t>
            </a:fld>
            <a:endParaRPr lang="en-CA"/>
          </a:p>
        </p:txBody>
      </p:sp>
    </p:spTree>
    <p:extLst>
      <p:ext uri="{BB962C8B-B14F-4D97-AF65-F5344CB8AC3E}">
        <p14:creationId xmlns:p14="http://schemas.microsoft.com/office/powerpoint/2010/main" val="395875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25ADB-073A-43CB-BDAF-C0EDE606C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DC7817F-CE07-4A7C-B166-6E449E490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A5F0390-F55C-480C-98E8-770955DE7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074AF-8E60-4BFD-B916-B22315A09034}" type="datetimeFigureOut">
              <a:rPr lang="en-CA" smtClean="0"/>
              <a:t>2022-06-06</a:t>
            </a:fld>
            <a:endParaRPr lang="en-CA"/>
          </a:p>
        </p:txBody>
      </p:sp>
      <p:sp>
        <p:nvSpPr>
          <p:cNvPr id="5" name="Footer Placeholder 4">
            <a:extLst>
              <a:ext uri="{FF2B5EF4-FFF2-40B4-BE49-F238E27FC236}">
                <a16:creationId xmlns:a16="http://schemas.microsoft.com/office/drawing/2014/main" id="{2FEF76EA-4E68-405F-B37C-766A5CC73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B87C7FD-A37C-421C-84AE-F980EE961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6BF4E-AC83-4A6E-ACEA-E7B7A16B1741}" type="slidenum">
              <a:rPr lang="en-CA" smtClean="0"/>
              <a:t>‹#›</a:t>
            </a:fld>
            <a:endParaRPr lang="en-CA"/>
          </a:p>
        </p:txBody>
      </p:sp>
    </p:spTree>
    <p:extLst>
      <p:ext uri="{BB962C8B-B14F-4D97-AF65-F5344CB8AC3E}">
        <p14:creationId xmlns:p14="http://schemas.microsoft.com/office/powerpoint/2010/main" val="3426011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southmountainfair.ca" TargetMode="External"/><Relationship Id="rId2" Type="http://schemas.openxmlformats.org/officeDocument/2006/relationships/hyperlink" Target="https://southmountainfair.ca/" TargetMode="Externa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Shape 1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9D6D7E-3CFA-4CA4-A7B9-283CA1D203B5}"/>
              </a:ext>
            </a:extLst>
          </p:cNvPr>
          <p:cNvSpPr>
            <a:spLocks noGrp="1"/>
          </p:cNvSpPr>
          <p:nvPr>
            <p:ph type="ctrTitle"/>
          </p:nvPr>
        </p:nvSpPr>
        <p:spPr>
          <a:xfrm>
            <a:off x="660041" y="2767106"/>
            <a:ext cx="2880828" cy="3071906"/>
          </a:xfrm>
        </p:spPr>
        <p:txBody>
          <a:bodyPr anchor="t">
            <a:normAutofit/>
          </a:bodyPr>
          <a:lstStyle/>
          <a:p>
            <a:pPr algn="l"/>
            <a:r>
              <a:rPr lang="en-CA" sz="4000" dirty="0">
                <a:solidFill>
                  <a:srgbClr val="FFFFFF"/>
                </a:solidFill>
              </a:rPr>
              <a:t> Volunteer Info Session</a:t>
            </a:r>
          </a:p>
        </p:txBody>
      </p:sp>
      <p:sp>
        <p:nvSpPr>
          <p:cNvPr id="3" name="Subtitle 2">
            <a:extLst>
              <a:ext uri="{FF2B5EF4-FFF2-40B4-BE49-F238E27FC236}">
                <a16:creationId xmlns:a16="http://schemas.microsoft.com/office/drawing/2014/main" id="{A9A9E814-64D7-4FA2-940B-5B62EE3A7227}"/>
              </a:ext>
            </a:extLst>
          </p:cNvPr>
          <p:cNvSpPr>
            <a:spLocks noGrp="1"/>
          </p:cNvSpPr>
          <p:nvPr>
            <p:ph type="subTitle" idx="1"/>
          </p:nvPr>
        </p:nvSpPr>
        <p:spPr>
          <a:xfrm>
            <a:off x="529753" y="2911849"/>
            <a:ext cx="2919738" cy="1494117"/>
          </a:xfrm>
        </p:spPr>
        <p:txBody>
          <a:bodyPr anchor="b">
            <a:normAutofit/>
          </a:bodyPr>
          <a:lstStyle/>
          <a:p>
            <a:pPr algn="l"/>
            <a:r>
              <a:rPr lang="en-CA" sz="2000" dirty="0">
                <a:solidFill>
                  <a:srgbClr val="FFFFFF"/>
                </a:solidFill>
              </a:rPr>
              <a:t>South Mountain, Ontario</a:t>
            </a:r>
          </a:p>
        </p:txBody>
      </p:sp>
      <p:pic>
        <p:nvPicPr>
          <p:cNvPr id="1026" name="Picture 2" descr="Mountain Township Agricultural Society Annual General Meeting - The North  Dundas Times">
            <a:extLst>
              <a:ext uri="{FF2B5EF4-FFF2-40B4-BE49-F238E27FC236}">
                <a16:creationId xmlns:a16="http://schemas.microsoft.com/office/drawing/2014/main" id="{1AC78A45-B5D2-4D2B-B4D8-380047D580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2428" y="1152889"/>
            <a:ext cx="7225748" cy="45522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80841E-6C94-41D0-975B-E5207EE74293}"/>
              </a:ext>
            </a:extLst>
          </p:cNvPr>
          <p:cNvSpPr txBox="1"/>
          <p:nvPr/>
        </p:nvSpPr>
        <p:spPr>
          <a:xfrm>
            <a:off x="4726017" y="5839012"/>
            <a:ext cx="6986903" cy="707886"/>
          </a:xfrm>
          <a:prstGeom prst="rect">
            <a:avLst/>
          </a:prstGeom>
          <a:noFill/>
        </p:spPr>
        <p:txBody>
          <a:bodyPr wrap="square" rtlCol="0">
            <a:spAutoFit/>
          </a:bodyPr>
          <a:lstStyle/>
          <a:p>
            <a:pPr algn="ctr">
              <a:spcAft>
                <a:spcPts val="600"/>
              </a:spcAft>
            </a:pPr>
            <a:r>
              <a:rPr lang="en-CA" sz="4000" dirty="0">
                <a:solidFill>
                  <a:schemeClr val="accent5">
                    <a:lumMod val="50000"/>
                  </a:schemeClr>
                </a:solidFill>
              </a:rPr>
              <a:t>“A fair to remember”</a:t>
            </a:r>
          </a:p>
        </p:txBody>
      </p:sp>
    </p:spTree>
    <p:extLst>
      <p:ext uri="{BB962C8B-B14F-4D97-AF65-F5344CB8AC3E}">
        <p14:creationId xmlns:p14="http://schemas.microsoft.com/office/powerpoint/2010/main" val="338160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0EDED4-C6C1-4725-A345-BD61F2CC0102}"/>
              </a:ext>
            </a:extLst>
          </p:cNvPr>
          <p:cNvSpPr>
            <a:spLocks noGrp="1"/>
          </p:cNvSpPr>
          <p:nvPr>
            <p:ph type="title"/>
          </p:nvPr>
        </p:nvSpPr>
        <p:spPr>
          <a:xfrm>
            <a:off x="1371597" y="348865"/>
            <a:ext cx="10044023" cy="877729"/>
          </a:xfrm>
        </p:spPr>
        <p:txBody>
          <a:bodyPr anchor="ctr">
            <a:normAutofit/>
          </a:bodyPr>
          <a:lstStyle/>
          <a:p>
            <a:r>
              <a:rPr lang="en-CA" sz="4000">
                <a:solidFill>
                  <a:srgbClr val="FFFFFF"/>
                </a:solidFill>
              </a:rPr>
              <a:t>South Mountain Fair Events </a:t>
            </a:r>
          </a:p>
        </p:txBody>
      </p:sp>
      <p:graphicFrame>
        <p:nvGraphicFramePr>
          <p:cNvPr id="5" name="Table 5">
            <a:extLst>
              <a:ext uri="{FF2B5EF4-FFF2-40B4-BE49-F238E27FC236}">
                <a16:creationId xmlns:a16="http://schemas.microsoft.com/office/drawing/2014/main" id="{1D94EA5C-9B99-454E-95D3-2D409902568E}"/>
              </a:ext>
            </a:extLst>
          </p:cNvPr>
          <p:cNvGraphicFramePr>
            <a:graphicFrameLocks noGrp="1"/>
          </p:cNvGraphicFramePr>
          <p:nvPr>
            <p:ph idx="1"/>
            <p:extLst>
              <p:ext uri="{D42A27DB-BD31-4B8C-83A1-F6EECF244321}">
                <p14:modId xmlns:p14="http://schemas.microsoft.com/office/powerpoint/2010/main" val="2865652617"/>
              </p:ext>
            </p:extLst>
          </p:nvPr>
        </p:nvGraphicFramePr>
        <p:xfrm>
          <a:off x="644056" y="2271269"/>
          <a:ext cx="10927830" cy="4193208"/>
        </p:xfrm>
        <a:graphic>
          <a:graphicData uri="http://schemas.openxmlformats.org/drawingml/2006/table">
            <a:tbl>
              <a:tblPr firstRow="1" bandRow="1">
                <a:tableStyleId>{5C22544A-7EE6-4342-B048-85BDC9FD1C3A}</a:tableStyleId>
              </a:tblPr>
              <a:tblGrid>
                <a:gridCol w="3642610">
                  <a:extLst>
                    <a:ext uri="{9D8B030D-6E8A-4147-A177-3AD203B41FA5}">
                      <a16:colId xmlns:a16="http://schemas.microsoft.com/office/drawing/2014/main" val="1537317427"/>
                    </a:ext>
                  </a:extLst>
                </a:gridCol>
                <a:gridCol w="3642610">
                  <a:extLst>
                    <a:ext uri="{9D8B030D-6E8A-4147-A177-3AD203B41FA5}">
                      <a16:colId xmlns:a16="http://schemas.microsoft.com/office/drawing/2014/main" val="176134685"/>
                    </a:ext>
                  </a:extLst>
                </a:gridCol>
                <a:gridCol w="3642610">
                  <a:extLst>
                    <a:ext uri="{9D8B030D-6E8A-4147-A177-3AD203B41FA5}">
                      <a16:colId xmlns:a16="http://schemas.microsoft.com/office/drawing/2014/main" val="946813469"/>
                    </a:ext>
                  </a:extLst>
                </a:gridCol>
              </a:tblGrid>
              <a:tr h="362868">
                <a:tc gridSpan="3">
                  <a:txBody>
                    <a:bodyPr/>
                    <a:lstStyle/>
                    <a:p>
                      <a:pPr algn="ctr"/>
                      <a:r>
                        <a:rPr lang="en-CA" sz="2000" dirty="0"/>
                        <a:t>“A Fair to Remember”</a:t>
                      </a:r>
                    </a:p>
                  </a:txBody>
                  <a:tcPr marL="72574" marR="72574" marT="36287" marB="36287"/>
                </a:tc>
                <a:tc hMerge="1">
                  <a:txBody>
                    <a:bodyPr/>
                    <a:lstStyle/>
                    <a:p>
                      <a:endParaRPr lang="en-CA" sz="1400"/>
                    </a:p>
                  </a:txBody>
                  <a:tcPr marL="72574" marR="72574" marT="36287" marB="36287"/>
                </a:tc>
                <a:tc hMerge="1">
                  <a:txBody>
                    <a:bodyPr/>
                    <a:lstStyle/>
                    <a:p>
                      <a:endParaRPr lang="en-CA" sz="1400" dirty="0"/>
                    </a:p>
                  </a:txBody>
                  <a:tcPr marL="72574" marR="72574" marT="36287" marB="36287"/>
                </a:tc>
                <a:extLst>
                  <a:ext uri="{0D108BD9-81ED-4DB2-BD59-A6C34878D82A}">
                    <a16:rowId xmlns:a16="http://schemas.microsoft.com/office/drawing/2014/main" val="856890668"/>
                  </a:ext>
                </a:extLst>
              </a:tr>
              <a:tr h="319324">
                <a:tc>
                  <a:txBody>
                    <a:bodyPr/>
                    <a:lstStyle/>
                    <a:p>
                      <a:r>
                        <a:rPr lang="en-CA" sz="1800"/>
                        <a:t>Baby Contest </a:t>
                      </a:r>
                    </a:p>
                  </a:txBody>
                  <a:tcPr marL="72574" marR="72574" marT="36287" marB="36287"/>
                </a:tc>
                <a:tc>
                  <a:txBody>
                    <a:bodyPr/>
                    <a:lstStyle/>
                    <a:p>
                      <a:r>
                        <a:rPr lang="en-CA" sz="1800"/>
                        <a:t>Grand Prizes</a:t>
                      </a:r>
                    </a:p>
                  </a:txBody>
                  <a:tcPr marL="72574" marR="72574" marT="36287" marB="36287"/>
                </a:tc>
                <a:tc>
                  <a:txBody>
                    <a:bodyPr/>
                    <a:lstStyle/>
                    <a:p>
                      <a:r>
                        <a:rPr lang="en-CA" sz="1800"/>
                        <a:t>Poultry Show </a:t>
                      </a:r>
                    </a:p>
                  </a:txBody>
                  <a:tcPr marL="72574" marR="72574" marT="36287" marB="36287"/>
                </a:tc>
                <a:extLst>
                  <a:ext uri="{0D108BD9-81ED-4DB2-BD59-A6C34878D82A}">
                    <a16:rowId xmlns:a16="http://schemas.microsoft.com/office/drawing/2014/main" val="3042843441"/>
                  </a:ext>
                </a:extLst>
              </a:tr>
              <a:tr h="319324">
                <a:tc>
                  <a:txBody>
                    <a:bodyPr/>
                    <a:lstStyle/>
                    <a:p>
                      <a:r>
                        <a:rPr lang="en-CA" sz="1800"/>
                        <a:t>Beef Entry Form </a:t>
                      </a:r>
                    </a:p>
                  </a:txBody>
                  <a:tcPr marL="72574" marR="72574" marT="36287" marB="36287"/>
                </a:tc>
                <a:tc>
                  <a:txBody>
                    <a:bodyPr/>
                    <a:lstStyle/>
                    <a:p>
                      <a:r>
                        <a:rPr lang="en-CA" sz="1800"/>
                        <a:t>Heavy Horse Show </a:t>
                      </a:r>
                    </a:p>
                  </a:txBody>
                  <a:tcPr marL="72574" marR="72574" marT="36287" marB="36287"/>
                </a:tc>
                <a:tc>
                  <a:txBody>
                    <a:bodyPr/>
                    <a:lstStyle/>
                    <a:p>
                      <a:r>
                        <a:rPr lang="en-CA" sz="1800"/>
                        <a:t>Pre 4-H Dairy Showmanship </a:t>
                      </a:r>
                    </a:p>
                  </a:txBody>
                  <a:tcPr marL="72574" marR="72574" marT="36287" marB="36287"/>
                </a:tc>
                <a:extLst>
                  <a:ext uri="{0D108BD9-81ED-4DB2-BD59-A6C34878D82A}">
                    <a16:rowId xmlns:a16="http://schemas.microsoft.com/office/drawing/2014/main" val="3906500620"/>
                  </a:ext>
                </a:extLst>
              </a:tr>
              <a:tr h="319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a:t>Children’s Entertainment &amp; Play Tent </a:t>
                      </a:r>
                    </a:p>
                  </a:txBody>
                  <a:tcPr marL="72574" marR="72574" marT="36287" marB="36287"/>
                </a:tc>
                <a:tc>
                  <a:txBody>
                    <a:bodyPr/>
                    <a:lstStyle/>
                    <a:p>
                      <a:r>
                        <a:rPr lang="en-CA" sz="1800"/>
                        <a:t>Home-crafts </a:t>
                      </a:r>
                    </a:p>
                  </a:txBody>
                  <a:tcPr marL="72574" marR="72574" marT="36287" marB="36287"/>
                </a:tc>
                <a:tc>
                  <a:txBody>
                    <a:bodyPr/>
                    <a:lstStyle/>
                    <a:p>
                      <a:r>
                        <a:rPr lang="en-CA" sz="1800"/>
                        <a:t>Roots, Vegetables &amp; Fruit</a:t>
                      </a:r>
                    </a:p>
                  </a:txBody>
                  <a:tcPr marL="72574" marR="72574" marT="36287" marB="36287"/>
                </a:tc>
                <a:extLst>
                  <a:ext uri="{0D108BD9-81ED-4DB2-BD59-A6C34878D82A}">
                    <a16:rowId xmlns:a16="http://schemas.microsoft.com/office/drawing/2014/main" val="1862674820"/>
                  </a:ext>
                </a:extLst>
              </a:tr>
              <a:tr h="319324">
                <a:tc>
                  <a:txBody>
                    <a:bodyPr/>
                    <a:lstStyle/>
                    <a:p>
                      <a:r>
                        <a:rPr lang="en-CA" sz="1800"/>
                        <a:t>Children’s Fun Pony &amp; Horse Show</a:t>
                      </a:r>
                    </a:p>
                  </a:txBody>
                  <a:tcPr marL="72574" marR="72574" marT="36287" marB="36287"/>
                </a:tc>
                <a:tc>
                  <a:txBody>
                    <a:bodyPr/>
                    <a:lstStyle/>
                    <a:p>
                      <a:r>
                        <a:rPr lang="en-CA" sz="1800"/>
                        <a:t>Horse Divisions Entry Form</a:t>
                      </a:r>
                    </a:p>
                  </a:txBody>
                  <a:tcPr marL="72574" marR="72574" marT="36287" marB="36287"/>
                </a:tc>
                <a:tc>
                  <a:txBody>
                    <a:bodyPr/>
                    <a:lstStyle/>
                    <a:p>
                      <a:r>
                        <a:rPr lang="en-CA" sz="1800"/>
                        <a:t>Saddle &amp; Harness Division</a:t>
                      </a:r>
                    </a:p>
                  </a:txBody>
                  <a:tcPr marL="72574" marR="72574" marT="36287" marB="36287"/>
                </a:tc>
                <a:extLst>
                  <a:ext uri="{0D108BD9-81ED-4DB2-BD59-A6C34878D82A}">
                    <a16:rowId xmlns:a16="http://schemas.microsoft.com/office/drawing/2014/main" val="2066715492"/>
                  </a:ext>
                </a:extLst>
              </a:tr>
              <a:tr h="319324">
                <a:tc>
                  <a:txBody>
                    <a:bodyPr/>
                    <a:lstStyle/>
                    <a:p>
                      <a:r>
                        <a:rPr lang="en-CA" sz="1800"/>
                        <a:t>Children’s Pet Show </a:t>
                      </a:r>
                    </a:p>
                  </a:txBody>
                  <a:tcPr marL="72574" marR="72574" marT="36287" marB="36287"/>
                </a:tc>
                <a:tc>
                  <a:txBody>
                    <a:bodyPr/>
                    <a:lstStyle/>
                    <a:p>
                      <a:r>
                        <a:rPr lang="en-CA" sz="1800"/>
                        <a:t>Horse, Cattle &amp; Poultry Divisions </a:t>
                      </a:r>
                    </a:p>
                  </a:txBody>
                  <a:tcPr marL="72574" marR="72574" marT="36287" marB="36287"/>
                </a:tc>
                <a:tc>
                  <a:txBody>
                    <a:bodyPr/>
                    <a:lstStyle/>
                    <a:p>
                      <a:r>
                        <a:rPr lang="en-CA" sz="1800"/>
                        <a:t>Simmental &amp; Angus Cattle Show </a:t>
                      </a:r>
                    </a:p>
                  </a:txBody>
                  <a:tcPr marL="72574" marR="72574" marT="36287" marB="36287"/>
                </a:tc>
                <a:extLst>
                  <a:ext uri="{0D108BD9-81ED-4DB2-BD59-A6C34878D82A}">
                    <a16:rowId xmlns:a16="http://schemas.microsoft.com/office/drawing/2014/main" val="22427304"/>
                  </a:ext>
                </a:extLst>
              </a:tr>
              <a:tr h="319324">
                <a:tc>
                  <a:txBody>
                    <a:bodyPr/>
                    <a:lstStyle/>
                    <a:p>
                      <a:r>
                        <a:rPr lang="en-CA" sz="1800"/>
                        <a:t>Commercial Features </a:t>
                      </a:r>
                    </a:p>
                  </a:txBody>
                  <a:tcPr marL="72574" marR="72574" marT="36287" marB="36287"/>
                </a:tc>
                <a:tc>
                  <a:txBody>
                    <a:bodyPr/>
                    <a:lstStyle/>
                    <a:p>
                      <a:r>
                        <a:rPr lang="en-CA" sz="1800"/>
                        <a:t>Junior Home-crafts </a:t>
                      </a:r>
                    </a:p>
                  </a:txBody>
                  <a:tcPr marL="72574" marR="72574" marT="36287" marB="36287"/>
                </a:tc>
                <a:tc>
                  <a:txBody>
                    <a:bodyPr/>
                    <a:lstStyle/>
                    <a:p>
                      <a:r>
                        <a:rPr lang="en-CA" sz="1800"/>
                        <a:t>Special Friends Feature </a:t>
                      </a:r>
                    </a:p>
                  </a:txBody>
                  <a:tcPr marL="72574" marR="72574" marT="36287" marB="36287"/>
                </a:tc>
                <a:extLst>
                  <a:ext uri="{0D108BD9-81ED-4DB2-BD59-A6C34878D82A}">
                    <a16:rowId xmlns:a16="http://schemas.microsoft.com/office/drawing/2014/main" val="1472105581"/>
                  </a:ext>
                </a:extLst>
              </a:tr>
              <a:tr h="319324">
                <a:tc>
                  <a:txBody>
                    <a:bodyPr/>
                    <a:lstStyle/>
                    <a:p>
                      <a:r>
                        <a:rPr lang="en-CA" sz="1800"/>
                        <a:t>Culinary Arts</a:t>
                      </a:r>
                    </a:p>
                  </a:txBody>
                  <a:tcPr marL="72574" marR="72574" marT="36287" marB="36287"/>
                </a:tc>
                <a:tc>
                  <a:txBody>
                    <a:bodyPr/>
                    <a:lstStyle/>
                    <a:p>
                      <a:r>
                        <a:rPr lang="en-CA" sz="1800"/>
                        <a:t>Youth Colouring Poster</a:t>
                      </a:r>
                    </a:p>
                  </a:txBody>
                  <a:tcPr marL="72574" marR="72574" marT="36287" marB="36287"/>
                </a:tc>
                <a:tc>
                  <a:txBody>
                    <a:bodyPr/>
                    <a:lstStyle/>
                    <a:p>
                      <a:r>
                        <a:rPr lang="en-CA" sz="1800"/>
                        <a:t>Tractor Pull </a:t>
                      </a:r>
                    </a:p>
                  </a:txBody>
                  <a:tcPr marL="72574" marR="72574" marT="36287" marB="36287"/>
                </a:tc>
                <a:extLst>
                  <a:ext uri="{0D108BD9-81ED-4DB2-BD59-A6C34878D82A}">
                    <a16:rowId xmlns:a16="http://schemas.microsoft.com/office/drawing/2014/main" val="3099452179"/>
                  </a:ext>
                </a:extLst>
              </a:tr>
              <a:tr h="319324">
                <a:tc>
                  <a:txBody>
                    <a:bodyPr/>
                    <a:lstStyle/>
                    <a:p>
                      <a:r>
                        <a:rPr lang="en-CA" sz="1800"/>
                        <a:t>Demolition Derby </a:t>
                      </a:r>
                    </a:p>
                  </a:txBody>
                  <a:tcPr marL="72574" marR="72574" marT="36287" marB="36287"/>
                </a:tc>
                <a:tc>
                  <a:txBody>
                    <a:bodyPr/>
                    <a:lstStyle/>
                    <a:p>
                      <a:r>
                        <a:rPr lang="en-CA" sz="1800"/>
                        <a:t>Milking Contest</a:t>
                      </a:r>
                    </a:p>
                  </a:txBody>
                  <a:tcPr marL="72574" marR="72574" marT="36287" marB="36287"/>
                </a:tc>
                <a:tc>
                  <a:txBody>
                    <a:bodyPr/>
                    <a:lstStyle/>
                    <a:p>
                      <a:r>
                        <a:rPr lang="en-CA" sz="1800" dirty="0"/>
                        <a:t>Truck Pull </a:t>
                      </a:r>
                    </a:p>
                  </a:txBody>
                  <a:tcPr marL="72574" marR="72574" marT="36287" marB="36287"/>
                </a:tc>
                <a:extLst>
                  <a:ext uri="{0D108BD9-81ED-4DB2-BD59-A6C34878D82A}">
                    <a16:rowId xmlns:a16="http://schemas.microsoft.com/office/drawing/2014/main" val="686121618"/>
                  </a:ext>
                </a:extLst>
              </a:tr>
              <a:tr h="319324">
                <a:tc>
                  <a:txBody>
                    <a:bodyPr/>
                    <a:lstStyle/>
                    <a:p>
                      <a:r>
                        <a:rPr lang="en-CA" sz="1800"/>
                        <a:t>Dundas 4-H Achievement Day </a:t>
                      </a:r>
                    </a:p>
                  </a:txBody>
                  <a:tcPr marL="72574" marR="72574" marT="36287" marB="36287"/>
                </a:tc>
                <a:tc>
                  <a:txBody>
                    <a:bodyPr/>
                    <a:lstStyle/>
                    <a:p>
                      <a:r>
                        <a:rPr lang="en-CA" sz="1800"/>
                        <a:t>Miniature Horse Show </a:t>
                      </a:r>
                    </a:p>
                  </a:txBody>
                  <a:tcPr marL="72574" marR="72574" marT="36287" marB="36287"/>
                </a:tc>
                <a:tc>
                  <a:txBody>
                    <a:bodyPr/>
                    <a:lstStyle/>
                    <a:p>
                      <a:endParaRPr lang="en-CA" sz="1800"/>
                    </a:p>
                  </a:txBody>
                  <a:tcPr marL="72574" marR="72574" marT="36287" marB="36287"/>
                </a:tc>
                <a:extLst>
                  <a:ext uri="{0D108BD9-81ED-4DB2-BD59-A6C34878D82A}">
                    <a16:rowId xmlns:a16="http://schemas.microsoft.com/office/drawing/2014/main" val="893359108"/>
                  </a:ext>
                </a:extLst>
              </a:tr>
              <a:tr h="319324">
                <a:tc>
                  <a:txBody>
                    <a:bodyPr/>
                    <a:lstStyle/>
                    <a:p>
                      <a:r>
                        <a:rPr lang="en-CA" sz="1800"/>
                        <a:t>Entertainment </a:t>
                      </a:r>
                    </a:p>
                  </a:txBody>
                  <a:tcPr marL="72574" marR="72574" marT="36287" marB="36287"/>
                </a:tc>
                <a:tc>
                  <a:txBody>
                    <a:bodyPr/>
                    <a:lstStyle/>
                    <a:p>
                      <a:r>
                        <a:rPr lang="en-CA" sz="1800"/>
                        <a:t>Mutton Bustin </a:t>
                      </a:r>
                    </a:p>
                  </a:txBody>
                  <a:tcPr marL="72574" marR="72574" marT="36287" marB="36287"/>
                </a:tc>
                <a:tc>
                  <a:txBody>
                    <a:bodyPr/>
                    <a:lstStyle/>
                    <a:p>
                      <a:endParaRPr lang="en-CA" sz="1800"/>
                    </a:p>
                  </a:txBody>
                  <a:tcPr marL="72574" marR="72574" marT="36287" marB="36287"/>
                </a:tc>
                <a:extLst>
                  <a:ext uri="{0D108BD9-81ED-4DB2-BD59-A6C34878D82A}">
                    <a16:rowId xmlns:a16="http://schemas.microsoft.com/office/drawing/2014/main" val="2931520006"/>
                  </a:ext>
                </a:extLst>
              </a:tr>
              <a:tr h="319324">
                <a:tc>
                  <a:txBody>
                    <a:bodyPr/>
                    <a:lstStyle/>
                    <a:p>
                      <a:r>
                        <a:rPr lang="en-CA" sz="1800"/>
                        <a:t>Floriculture </a:t>
                      </a:r>
                    </a:p>
                  </a:txBody>
                  <a:tcPr marL="72574" marR="72574" marT="36287" marB="36287"/>
                </a:tc>
                <a:tc>
                  <a:txBody>
                    <a:bodyPr/>
                    <a:lstStyle/>
                    <a:p>
                      <a:r>
                        <a:rPr lang="en-CA" sz="1800"/>
                        <a:t>Poultry Entry Form</a:t>
                      </a:r>
                    </a:p>
                  </a:txBody>
                  <a:tcPr marL="72574" marR="72574" marT="36287" marB="36287"/>
                </a:tc>
                <a:tc>
                  <a:txBody>
                    <a:bodyPr/>
                    <a:lstStyle/>
                    <a:p>
                      <a:endParaRPr lang="en-CA" sz="1800" dirty="0"/>
                    </a:p>
                  </a:txBody>
                  <a:tcPr marL="72574" marR="72574" marT="36287" marB="36287"/>
                </a:tc>
                <a:extLst>
                  <a:ext uri="{0D108BD9-81ED-4DB2-BD59-A6C34878D82A}">
                    <a16:rowId xmlns:a16="http://schemas.microsoft.com/office/drawing/2014/main" val="166471501"/>
                  </a:ext>
                </a:extLst>
              </a:tr>
            </a:tbl>
          </a:graphicData>
        </a:graphic>
      </p:graphicFrame>
    </p:spTree>
    <p:extLst>
      <p:ext uri="{BB962C8B-B14F-4D97-AF65-F5344CB8AC3E}">
        <p14:creationId xmlns:p14="http://schemas.microsoft.com/office/powerpoint/2010/main" val="213310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all Rental">
            <a:extLst>
              <a:ext uri="{FF2B5EF4-FFF2-40B4-BE49-F238E27FC236}">
                <a16:creationId xmlns:a16="http://schemas.microsoft.com/office/drawing/2014/main" id="{600E05E5-2B81-4EA8-8647-3071D8B4E05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1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DA3E1E-7275-466E-9CFC-CCC00341DE01}"/>
              </a:ext>
            </a:extLst>
          </p:cNvPr>
          <p:cNvSpPr>
            <a:spLocks noGrp="1"/>
          </p:cNvSpPr>
          <p:nvPr>
            <p:ph type="title"/>
          </p:nvPr>
        </p:nvSpPr>
        <p:spPr>
          <a:xfrm>
            <a:off x="523875" y="5317240"/>
            <a:ext cx="11210925" cy="744836"/>
          </a:xfrm>
          <a:prstGeom prst="ellipse">
            <a:avLst/>
          </a:prstGeom>
        </p:spPr>
        <p:txBody>
          <a:bodyPr vert="horz" lIns="91440" tIns="45720" rIns="91440" bIns="45720" rtlCol="0" anchor="ctr">
            <a:normAutofit/>
          </a:bodyPr>
          <a:lstStyle/>
          <a:p>
            <a:pPr algn="ctr"/>
            <a:r>
              <a:rPr lang="en-US" sz="3100">
                <a:solidFill>
                  <a:schemeClr val="tx1">
                    <a:lumMod val="85000"/>
                    <a:lumOff val="15000"/>
                  </a:schemeClr>
                </a:solidFill>
              </a:rPr>
              <a:t>Hall Committee</a:t>
            </a:r>
          </a:p>
        </p:txBody>
      </p:sp>
      <p:cxnSp>
        <p:nvCxnSpPr>
          <p:cNvPr id="3077" name="Straight Connector 1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78" name="Straight Connector 1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86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02449-5304-4F04-8DDD-C7E1F4C997BE}"/>
              </a:ext>
            </a:extLst>
          </p:cNvPr>
          <p:cNvSpPr>
            <a:spLocks noGrp="1"/>
          </p:cNvSpPr>
          <p:nvPr>
            <p:ph type="title"/>
          </p:nvPr>
        </p:nvSpPr>
        <p:spPr>
          <a:xfrm>
            <a:off x="1371599" y="294538"/>
            <a:ext cx="9895951" cy="1033669"/>
          </a:xfrm>
        </p:spPr>
        <p:txBody>
          <a:bodyPr>
            <a:normAutofit/>
          </a:bodyPr>
          <a:lstStyle/>
          <a:p>
            <a:r>
              <a:rPr lang="en-CA" sz="4000" dirty="0">
                <a:solidFill>
                  <a:srgbClr val="FFFFFF"/>
                </a:solidFill>
              </a:rPr>
              <a:t>Hall Committee Overview</a:t>
            </a:r>
          </a:p>
        </p:txBody>
      </p:sp>
      <p:sp>
        <p:nvSpPr>
          <p:cNvPr id="3" name="Content Placeholder 2">
            <a:extLst>
              <a:ext uri="{FF2B5EF4-FFF2-40B4-BE49-F238E27FC236}">
                <a16:creationId xmlns:a16="http://schemas.microsoft.com/office/drawing/2014/main" id="{ED36D712-84D0-40C0-A3FD-14ACFC296C8B}"/>
              </a:ext>
            </a:extLst>
          </p:cNvPr>
          <p:cNvSpPr>
            <a:spLocks noGrp="1"/>
          </p:cNvSpPr>
          <p:nvPr>
            <p:ph idx="1"/>
          </p:nvPr>
        </p:nvSpPr>
        <p:spPr>
          <a:xfrm>
            <a:off x="1233982" y="1587321"/>
            <a:ext cx="9724031" cy="3683358"/>
          </a:xfrm>
        </p:spPr>
        <p:txBody>
          <a:bodyPr anchor="ctr">
            <a:normAutofit/>
          </a:bodyPr>
          <a:lstStyle/>
          <a:p>
            <a:endParaRPr lang="en-CA" sz="2000" dirty="0"/>
          </a:p>
          <a:p>
            <a:r>
              <a:rPr lang="en-CA" sz="2000" dirty="0"/>
              <a:t>Chair: Lise </a:t>
            </a:r>
            <a:r>
              <a:rPr lang="en-CA" sz="2000" dirty="0" err="1"/>
              <a:t>Thurler</a:t>
            </a:r>
            <a:endParaRPr lang="en-CA" sz="2000" dirty="0"/>
          </a:p>
          <a:p>
            <a:endParaRPr lang="en-CA" sz="2000" dirty="0"/>
          </a:p>
          <a:p>
            <a:r>
              <a:rPr lang="en-CA" sz="2000" dirty="0"/>
              <a:t>Maintains &amp; operates the Agricultural Hall</a:t>
            </a:r>
          </a:p>
          <a:p>
            <a:r>
              <a:rPr lang="en-CA" sz="2000" dirty="0"/>
              <a:t>Plans a variety of community events &amp; works with community organizations and private individuals to provide an amazing venue </a:t>
            </a:r>
          </a:p>
          <a:p>
            <a:r>
              <a:rPr lang="en-CA" sz="2000" dirty="0"/>
              <a:t>Oversees &amp; works with Hall Contractor to establish policies &amp; manage bookings</a:t>
            </a:r>
          </a:p>
          <a:p>
            <a:endParaRPr lang="en-CA" sz="2000" dirty="0"/>
          </a:p>
          <a:p>
            <a:endParaRPr lang="en-CA" sz="2000" dirty="0"/>
          </a:p>
        </p:txBody>
      </p:sp>
    </p:spTree>
    <p:extLst>
      <p:ext uri="{BB962C8B-B14F-4D97-AF65-F5344CB8AC3E}">
        <p14:creationId xmlns:p14="http://schemas.microsoft.com/office/powerpoint/2010/main" val="419603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1A70C773-5617-4273-BE8B-9581B1606D0B}"/>
              </a:ext>
            </a:extLst>
          </p:cNvPr>
          <p:cNvSpPr>
            <a:spLocks noGrp="1"/>
          </p:cNvSpPr>
          <p:nvPr>
            <p:ph type="title"/>
          </p:nvPr>
        </p:nvSpPr>
        <p:spPr>
          <a:xfrm>
            <a:off x="535020" y="685800"/>
            <a:ext cx="2780271" cy="5105400"/>
          </a:xfrm>
        </p:spPr>
        <p:txBody>
          <a:bodyPr>
            <a:normAutofit/>
          </a:bodyPr>
          <a:lstStyle/>
          <a:p>
            <a:pPr algn="ctr"/>
            <a:r>
              <a:rPr lang="en-CA" sz="4000" dirty="0">
                <a:solidFill>
                  <a:srgbClr val="FFFFFF"/>
                </a:solidFill>
              </a:rPr>
              <a:t>Hall Committee</a:t>
            </a:r>
          </a:p>
        </p:txBody>
      </p:sp>
      <p:graphicFrame>
        <p:nvGraphicFramePr>
          <p:cNvPr id="11" name="Content Placeholder 2">
            <a:extLst>
              <a:ext uri="{FF2B5EF4-FFF2-40B4-BE49-F238E27FC236}">
                <a16:creationId xmlns:a16="http://schemas.microsoft.com/office/drawing/2014/main" id="{DA29BD24-CAEF-FB2C-C3AB-47A9EB45E242}"/>
              </a:ext>
            </a:extLst>
          </p:cNvPr>
          <p:cNvGraphicFramePr>
            <a:graphicFrameLocks noGrp="1"/>
          </p:cNvGraphicFramePr>
          <p:nvPr>
            <p:ph idx="1"/>
            <p:extLst>
              <p:ext uri="{D42A27DB-BD31-4B8C-83A1-F6EECF244321}">
                <p14:modId xmlns:p14="http://schemas.microsoft.com/office/powerpoint/2010/main" val="414561313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005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Maps &amp;amp;amp; Directions">
            <a:extLst>
              <a:ext uri="{FF2B5EF4-FFF2-40B4-BE49-F238E27FC236}">
                <a16:creationId xmlns:a16="http://schemas.microsoft.com/office/drawing/2014/main" id="{3EF58D45-DFCB-46B1-98C6-6DB1586C584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C25C06-73C6-4320-8E22-CFF092C36CC5}"/>
              </a:ext>
            </a:extLst>
          </p:cNvPr>
          <p:cNvSpPr>
            <a:spLocks noGrp="1"/>
          </p:cNvSpPr>
          <p:nvPr>
            <p:ph type="title"/>
          </p:nvPr>
        </p:nvSpPr>
        <p:spPr>
          <a:xfrm>
            <a:off x="523875" y="5317240"/>
            <a:ext cx="11210925" cy="744836"/>
          </a:xfrm>
          <a:prstGeom prst="ellipse">
            <a:avLst/>
          </a:prstGeom>
        </p:spPr>
        <p:txBody>
          <a:bodyPr vert="horz" lIns="91440" tIns="45720" rIns="91440" bIns="45720" rtlCol="0" anchor="ctr">
            <a:normAutofit/>
          </a:bodyPr>
          <a:lstStyle/>
          <a:p>
            <a:pPr algn="ctr"/>
            <a:r>
              <a:rPr lang="en-US" sz="3100">
                <a:solidFill>
                  <a:schemeClr val="tx1">
                    <a:lumMod val="85000"/>
                    <a:lumOff val="15000"/>
                  </a:schemeClr>
                </a:solidFill>
              </a:rPr>
              <a:t>Property &amp; Grounds Committee</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3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3D8742-F0A8-4F58-B599-5D73AC99F16C}"/>
              </a:ext>
            </a:extLst>
          </p:cNvPr>
          <p:cNvSpPr>
            <a:spLocks noGrp="1"/>
          </p:cNvSpPr>
          <p:nvPr>
            <p:ph type="title"/>
          </p:nvPr>
        </p:nvSpPr>
        <p:spPr>
          <a:xfrm>
            <a:off x="826396" y="586855"/>
            <a:ext cx="4230100" cy="3387497"/>
          </a:xfrm>
        </p:spPr>
        <p:txBody>
          <a:bodyPr anchor="b">
            <a:normAutofit/>
          </a:bodyPr>
          <a:lstStyle/>
          <a:p>
            <a:pPr algn="r"/>
            <a:r>
              <a:rPr lang="en-CA" sz="4000" dirty="0">
                <a:solidFill>
                  <a:srgbClr val="FFFFFF"/>
                </a:solidFill>
              </a:rPr>
              <a:t>Property &amp; Grounds Committee Overview</a:t>
            </a:r>
          </a:p>
        </p:txBody>
      </p:sp>
      <p:sp>
        <p:nvSpPr>
          <p:cNvPr id="3" name="Content Placeholder 2">
            <a:extLst>
              <a:ext uri="{FF2B5EF4-FFF2-40B4-BE49-F238E27FC236}">
                <a16:creationId xmlns:a16="http://schemas.microsoft.com/office/drawing/2014/main" id="{CCC7DE52-C8AA-4C8F-B327-0319D8716309}"/>
              </a:ext>
            </a:extLst>
          </p:cNvPr>
          <p:cNvSpPr>
            <a:spLocks noGrp="1"/>
          </p:cNvSpPr>
          <p:nvPr>
            <p:ph idx="1"/>
          </p:nvPr>
        </p:nvSpPr>
        <p:spPr>
          <a:xfrm>
            <a:off x="6503158" y="649480"/>
            <a:ext cx="4862447" cy="5546047"/>
          </a:xfrm>
        </p:spPr>
        <p:txBody>
          <a:bodyPr anchor="ctr">
            <a:normAutofit/>
          </a:bodyPr>
          <a:lstStyle/>
          <a:p>
            <a:r>
              <a:rPr lang="en-CA" sz="2000" dirty="0"/>
              <a:t>Chairs: Dylan Barkley &amp; Ed Duncan </a:t>
            </a:r>
          </a:p>
          <a:p>
            <a:endParaRPr lang="en-CA" sz="2000" dirty="0"/>
          </a:p>
          <a:p>
            <a:r>
              <a:rPr lang="en-CA" sz="2000" dirty="0"/>
              <a:t>Upkeep &amp; Maintenance of physical property (grounds, buildings &amp; infrastructure) </a:t>
            </a:r>
          </a:p>
          <a:p>
            <a:r>
              <a:rPr lang="en-CA" sz="2000" dirty="0"/>
              <a:t>Keepers of the Grounds </a:t>
            </a:r>
          </a:p>
          <a:p>
            <a:r>
              <a:rPr lang="en-CA" sz="2000" dirty="0"/>
              <a:t>This dedicated hard working group of individuals keep the fair grounds beautiful and safe for the community to use!</a:t>
            </a:r>
          </a:p>
        </p:txBody>
      </p:sp>
    </p:spTree>
    <p:extLst>
      <p:ext uri="{BB962C8B-B14F-4D97-AF65-F5344CB8AC3E}">
        <p14:creationId xmlns:p14="http://schemas.microsoft.com/office/powerpoint/2010/main" val="163774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AF96F7-93E1-4D1E-A6F7-6F3BAF2A005B}"/>
              </a:ext>
            </a:extLst>
          </p:cNvPr>
          <p:cNvSpPr>
            <a:spLocks noGrp="1"/>
          </p:cNvSpPr>
          <p:nvPr>
            <p:ph type="title"/>
          </p:nvPr>
        </p:nvSpPr>
        <p:spPr>
          <a:xfrm>
            <a:off x="826396" y="586855"/>
            <a:ext cx="4230100" cy="3387497"/>
          </a:xfrm>
        </p:spPr>
        <p:txBody>
          <a:bodyPr anchor="b">
            <a:normAutofit/>
          </a:bodyPr>
          <a:lstStyle/>
          <a:p>
            <a:pPr algn="r"/>
            <a:r>
              <a:rPr lang="en-CA" sz="4000">
                <a:solidFill>
                  <a:srgbClr val="FFFFFF"/>
                </a:solidFill>
              </a:rPr>
              <a:t>Projects on the go…</a:t>
            </a:r>
          </a:p>
        </p:txBody>
      </p:sp>
      <p:sp>
        <p:nvSpPr>
          <p:cNvPr id="3" name="Content Placeholder 2">
            <a:extLst>
              <a:ext uri="{FF2B5EF4-FFF2-40B4-BE49-F238E27FC236}">
                <a16:creationId xmlns:a16="http://schemas.microsoft.com/office/drawing/2014/main" id="{3FD53F50-6158-4EEF-8444-A5F4D599BD83}"/>
              </a:ext>
            </a:extLst>
          </p:cNvPr>
          <p:cNvSpPr>
            <a:spLocks noGrp="1"/>
          </p:cNvSpPr>
          <p:nvPr>
            <p:ph idx="1"/>
          </p:nvPr>
        </p:nvSpPr>
        <p:spPr>
          <a:xfrm>
            <a:off x="6503158" y="649480"/>
            <a:ext cx="4862447" cy="5546047"/>
          </a:xfrm>
        </p:spPr>
        <p:txBody>
          <a:bodyPr anchor="ctr">
            <a:normAutofit/>
          </a:bodyPr>
          <a:lstStyle/>
          <a:p>
            <a:r>
              <a:rPr lang="en-CA" sz="2000" dirty="0"/>
              <a:t>Grounds Revitalization (Legacy Project)</a:t>
            </a:r>
          </a:p>
          <a:p>
            <a:r>
              <a:rPr lang="en-CA" sz="2000" dirty="0"/>
              <a:t>Parking Lot Renovation</a:t>
            </a:r>
          </a:p>
          <a:p>
            <a:r>
              <a:rPr lang="en-CA" sz="2000" dirty="0"/>
              <a:t>2022 South Mountain Fair </a:t>
            </a:r>
          </a:p>
          <a:p>
            <a:r>
              <a:rPr lang="en-CA" sz="2000" dirty="0"/>
              <a:t>Various other community events!</a:t>
            </a:r>
          </a:p>
        </p:txBody>
      </p:sp>
    </p:spTree>
    <p:extLst>
      <p:ext uri="{BB962C8B-B14F-4D97-AF65-F5344CB8AC3E}">
        <p14:creationId xmlns:p14="http://schemas.microsoft.com/office/powerpoint/2010/main" val="275757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1D263-4194-4533-8F68-2806A3CFB5B9}"/>
              </a:ext>
            </a:extLst>
          </p:cNvPr>
          <p:cNvSpPr>
            <a:spLocks noGrp="1"/>
          </p:cNvSpPr>
          <p:nvPr>
            <p:ph type="title"/>
          </p:nvPr>
        </p:nvSpPr>
        <p:spPr>
          <a:xfrm>
            <a:off x="1371597" y="348865"/>
            <a:ext cx="10044023" cy="877729"/>
          </a:xfrm>
        </p:spPr>
        <p:txBody>
          <a:bodyPr anchor="ctr">
            <a:normAutofit/>
          </a:bodyPr>
          <a:lstStyle/>
          <a:p>
            <a:r>
              <a:rPr lang="en-CA" sz="4000">
                <a:solidFill>
                  <a:srgbClr val="FFFFFF"/>
                </a:solidFill>
              </a:rPr>
              <a:t>Committees not your cup of tea…we also have…</a:t>
            </a:r>
          </a:p>
        </p:txBody>
      </p:sp>
      <p:graphicFrame>
        <p:nvGraphicFramePr>
          <p:cNvPr id="5" name="Content Placeholder 2">
            <a:extLst>
              <a:ext uri="{FF2B5EF4-FFF2-40B4-BE49-F238E27FC236}">
                <a16:creationId xmlns:a16="http://schemas.microsoft.com/office/drawing/2014/main" id="{F0C751DE-B12B-EBB2-4D37-57704D8B5EC1}"/>
              </a:ext>
            </a:extLst>
          </p:cNvPr>
          <p:cNvGraphicFramePr>
            <a:graphicFrameLocks noGrp="1"/>
          </p:cNvGraphicFramePr>
          <p:nvPr>
            <p:ph idx="1"/>
            <p:extLst>
              <p:ext uri="{D42A27DB-BD31-4B8C-83A1-F6EECF244321}">
                <p14:modId xmlns:p14="http://schemas.microsoft.com/office/powerpoint/2010/main" val="153784062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90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0CA25-8DE5-448F-AF9A-5EE692D2C500}"/>
              </a:ext>
            </a:extLst>
          </p:cNvPr>
          <p:cNvSpPr>
            <a:spLocks noGrp="1"/>
          </p:cNvSpPr>
          <p:nvPr>
            <p:ph type="title"/>
          </p:nvPr>
        </p:nvSpPr>
        <p:spPr>
          <a:xfrm>
            <a:off x="1136397" y="502020"/>
            <a:ext cx="5323715" cy="1642970"/>
          </a:xfrm>
        </p:spPr>
        <p:txBody>
          <a:bodyPr anchor="b">
            <a:normAutofit/>
          </a:bodyPr>
          <a:lstStyle/>
          <a:p>
            <a:r>
              <a:rPr lang="en-CA" sz="4000" dirty="0"/>
              <a:t>Associated Organizations </a:t>
            </a:r>
            <a:endParaRPr lang="en-CA" sz="4000"/>
          </a:p>
        </p:txBody>
      </p:sp>
      <p:sp>
        <p:nvSpPr>
          <p:cNvPr id="3" name="Content Placeholder 2">
            <a:extLst>
              <a:ext uri="{FF2B5EF4-FFF2-40B4-BE49-F238E27FC236}">
                <a16:creationId xmlns:a16="http://schemas.microsoft.com/office/drawing/2014/main" id="{2DEF7F5C-6600-448A-862B-EF77F4FDA002}"/>
              </a:ext>
            </a:extLst>
          </p:cNvPr>
          <p:cNvSpPr>
            <a:spLocks noGrp="1"/>
          </p:cNvSpPr>
          <p:nvPr>
            <p:ph idx="1"/>
          </p:nvPr>
        </p:nvSpPr>
        <p:spPr>
          <a:xfrm>
            <a:off x="1144923" y="2405894"/>
            <a:ext cx="5315189" cy="3535083"/>
          </a:xfrm>
        </p:spPr>
        <p:txBody>
          <a:bodyPr anchor="t">
            <a:normAutofit/>
          </a:bodyPr>
          <a:lstStyle/>
          <a:p>
            <a:r>
              <a:rPr lang="en-CA" sz="2000" dirty="0"/>
              <a:t>Lions Club</a:t>
            </a:r>
          </a:p>
          <a:p>
            <a:r>
              <a:rPr lang="en-CA" sz="2000" dirty="0"/>
              <a:t>Knights of Columbus</a:t>
            </a:r>
          </a:p>
          <a:p>
            <a:r>
              <a:rPr lang="en-CA" sz="2000" dirty="0"/>
              <a:t>Township of North Dundas </a:t>
            </a:r>
          </a:p>
          <a:p>
            <a:r>
              <a:rPr lang="en-CA" sz="2000" dirty="0"/>
              <a:t>North Dundas Fire Services – Mountain Station </a:t>
            </a:r>
          </a:p>
        </p:txBody>
      </p:sp>
      <p:sp>
        <p:nvSpPr>
          <p:cNvPr id="137" name="Rectangle 13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947691D-A29B-8949-9AFF-E3F21B4098B7}"/>
              </a:ext>
            </a:extLst>
          </p:cNvPr>
          <p:cNvSpPr txBox="1"/>
          <p:nvPr/>
        </p:nvSpPr>
        <p:spPr>
          <a:xfrm>
            <a:off x="1307939" y="5034987"/>
            <a:ext cx="7211028" cy="1077218"/>
          </a:xfrm>
          <a:prstGeom prst="rect">
            <a:avLst/>
          </a:prstGeom>
          <a:noFill/>
        </p:spPr>
        <p:txBody>
          <a:bodyPr wrap="square" rtlCol="0">
            <a:spAutoFit/>
          </a:bodyPr>
          <a:lstStyle/>
          <a:p>
            <a:pPr algn="ctr"/>
            <a:r>
              <a:rPr lang="en-US" sz="3200" dirty="0"/>
              <a:t>It takes a village to make a community strong!</a:t>
            </a:r>
          </a:p>
        </p:txBody>
      </p:sp>
    </p:spTree>
    <p:extLst>
      <p:ext uri="{BB962C8B-B14F-4D97-AF65-F5344CB8AC3E}">
        <p14:creationId xmlns:p14="http://schemas.microsoft.com/office/powerpoint/2010/main" val="295618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F9605-39BF-4B36-9178-E13CAB3D562C}"/>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a:solidFill>
                  <a:schemeClr val="tx1"/>
                </a:solidFill>
                <a:latin typeface="+mj-lt"/>
                <a:ea typeface="+mj-ea"/>
                <a:cs typeface="+mj-cs"/>
              </a:rPr>
              <a:t>As a volunteer…</a:t>
            </a:r>
          </a:p>
        </p:txBody>
      </p:sp>
      <p:sp>
        <p:nvSpPr>
          <p:cNvPr id="12" name="Rectangle 1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0256AF-0887-4BDE-BEAD-7ACB38D1FFBC}"/>
              </a:ext>
            </a:extLst>
          </p:cNvPr>
          <p:cNvSpPr>
            <a:spLocks noGrp="1"/>
          </p:cNvSpPr>
          <p:nvPr>
            <p:ph idx="1"/>
          </p:nvPr>
        </p:nvSpPr>
        <p:spPr>
          <a:xfrm>
            <a:off x="823442" y="4541263"/>
            <a:ext cx="4662957" cy="1395022"/>
          </a:xfrm>
        </p:spPr>
        <p:txBody>
          <a:bodyPr vert="horz" lIns="91440" tIns="45720" rIns="91440" bIns="45720" rtlCol="0" anchor="t">
            <a:normAutofit/>
          </a:bodyPr>
          <a:lstStyle/>
          <a:p>
            <a:pPr marL="0" indent="0">
              <a:buNone/>
            </a:pPr>
            <a:r>
              <a:rPr lang="en-US" sz="2200" kern="1200" dirty="0">
                <a:solidFill>
                  <a:srgbClr val="FFFFFF"/>
                </a:solidFill>
                <a:latin typeface="+mn-lt"/>
                <a:ea typeface="+mn-ea"/>
                <a:cs typeface="+mn-cs"/>
              </a:rPr>
              <a:t>You can choose to be involved in as little or as much as you would like.</a:t>
            </a:r>
            <a:endParaRPr lang="en-US" sz="2200" kern="1200" dirty="0">
              <a:solidFill>
                <a:srgbClr val="FF0000"/>
              </a:solidFill>
              <a:latin typeface="+mn-lt"/>
              <a:ea typeface="+mn-ea"/>
              <a:cs typeface="+mn-cs"/>
            </a:endParaRPr>
          </a:p>
        </p:txBody>
      </p:sp>
      <p:pic>
        <p:nvPicPr>
          <p:cNvPr id="7" name="Graphic 6" descr="Fingerprint">
            <a:extLst>
              <a:ext uri="{FF2B5EF4-FFF2-40B4-BE49-F238E27FC236}">
                <a16:creationId xmlns:a16="http://schemas.microsoft.com/office/drawing/2014/main" id="{B0F6E7BE-ADCE-1466-EB13-440552628E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3907" y="658489"/>
            <a:ext cx="5163022" cy="5163022"/>
          </a:xfrm>
          <a:prstGeom prst="rect">
            <a:avLst/>
          </a:prstGeom>
        </p:spPr>
      </p:pic>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1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9F62C4-5626-4653-B24E-9B9DA11FFDA1}"/>
              </a:ext>
            </a:extLst>
          </p:cNvPr>
          <p:cNvSpPr>
            <a:spLocks noGrp="1"/>
          </p:cNvSpPr>
          <p:nvPr>
            <p:ph type="title"/>
          </p:nvPr>
        </p:nvSpPr>
        <p:spPr>
          <a:xfrm>
            <a:off x="578888" y="2063881"/>
            <a:ext cx="2880828" cy="3071906"/>
          </a:xfrm>
          <a:prstGeom prst="ellipse">
            <a:avLst/>
          </a:prstGeom>
        </p:spPr>
        <p:txBody>
          <a:bodyPr vert="horz" lIns="91440" tIns="45720" rIns="91440" bIns="45720" rtlCol="0" anchor="t">
            <a:normAutofit/>
          </a:bodyPr>
          <a:lstStyle/>
          <a:p>
            <a:pPr algn="ctr"/>
            <a:r>
              <a:rPr lang="en-US" sz="3700" kern="1200" dirty="0">
                <a:solidFill>
                  <a:srgbClr val="FFFFFF"/>
                </a:solidFill>
                <a:latin typeface="+mj-lt"/>
                <a:ea typeface="+mj-ea"/>
                <a:cs typeface="+mj-cs"/>
              </a:rPr>
              <a:t>What is MTAS</a:t>
            </a:r>
          </a:p>
        </p:txBody>
      </p:sp>
      <p:sp>
        <p:nvSpPr>
          <p:cNvPr id="4" name="Content Placeholder 3">
            <a:extLst>
              <a:ext uri="{FF2B5EF4-FFF2-40B4-BE49-F238E27FC236}">
                <a16:creationId xmlns:a16="http://schemas.microsoft.com/office/drawing/2014/main" id="{30BE14D9-E572-E293-7A13-8FE8C083CB95}"/>
              </a:ext>
            </a:extLst>
          </p:cNvPr>
          <p:cNvSpPr>
            <a:spLocks noGrp="1"/>
          </p:cNvSpPr>
          <p:nvPr>
            <p:ph idx="1"/>
          </p:nvPr>
        </p:nvSpPr>
        <p:spPr>
          <a:xfrm>
            <a:off x="4601043" y="679732"/>
            <a:ext cx="6619754" cy="5533866"/>
          </a:xfrm>
        </p:spPr>
        <p:txBody>
          <a:bodyPr>
            <a:normAutofit lnSpcReduction="10000"/>
          </a:bodyPr>
          <a:lstStyle/>
          <a:p>
            <a:r>
              <a:rPr lang="en-US" dirty="0"/>
              <a:t>Mountain Township Agricultural Society </a:t>
            </a:r>
          </a:p>
          <a:p>
            <a:endParaRPr lang="en-US" dirty="0"/>
          </a:p>
          <a:p>
            <a:r>
              <a:rPr lang="en-US" dirty="0"/>
              <a:t>The society consists of every paid member. Each year the paid members elect a board of directors to represent them and carry out the doctrine – at the Annual General Meeting (AGM)</a:t>
            </a:r>
          </a:p>
          <a:p>
            <a:endParaRPr lang="en-US" dirty="0"/>
          </a:p>
          <a:p>
            <a:r>
              <a:rPr lang="en-US" dirty="0"/>
              <a:t>Board of 25 members </a:t>
            </a:r>
          </a:p>
          <a:p>
            <a:r>
              <a:rPr lang="en-US" dirty="0"/>
              <a:t>Executive of President, 1</a:t>
            </a:r>
            <a:r>
              <a:rPr lang="en-US" baseline="30000" dirty="0"/>
              <a:t>st</a:t>
            </a:r>
            <a:r>
              <a:rPr lang="en-US" dirty="0"/>
              <a:t>, 2</a:t>
            </a:r>
            <a:r>
              <a:rPr lang="en-US" baseline="30000" dirty="0"/>
              <a:t>nd</a:t>
            </a:r>
            <a:r>
              <a:rPr lang="en-US" dirty="0"/>
              <a:t>, 3</a:t>
            </a:r>
            <a:r>
              <a:rPr lang="en-US" baseline="30000" dirty="0"/>
              <a:t>rd</a:t>
            </a:r>
            <a:r>
              <a:rPr lang="en-US" dirty="0"/>
              <a:t> Vice Presidents &amp; Past President </a:t>
            </a:r>
          </a:p>
          <a:p>
            <a:r>
              <a:rPr lang="en-US" dirty="0"/>
              <a:t>Two non-elected/non-voting positions; Secretary &amp; Treasurer </a:t>
            </a:r>
          </a:p>
          <a:p>
            <a:endParaRPr lang="en-US" dirty="0"/>
          </a:p>
        </p:txBody>
      </p:sp>
    </p:spTree>
    <p:extLst>
      <p:ext uri="{BB962C8B-B14F-4D97-AF65-F5344CB8AC3E}">
        <p14:creationId xmlns:p14="http://schemas.microsoft.com/office/powerpoint/2010/main" val="137645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F9605-39BF-4B36-9178-E13CAB3D562C}"/>
              </a:ext>
            </a:extLst>
          </p:cNvPr>
          <p:cNvSpPr>
            <a:spLocks noGrp="1"/>
          </p:cNvSpPr>
          <p:nvPr>
            <p:ph type="title"/>
          </p:nvPr>
        </p:nvSpPr>
        <p:spPr>
          <a:xfrm>
            <a:off x="1795716" y="1386218"/>
            <a:ext cx="9640072" cy="2635993"/>
          </a:xfrm>
        </p:spPr>
        <p:txBody>
          <a:bodyPr vert="horz" lIns="91440" tIns="45720" rIns="91440" bIns="45720" rtlCol="0" anchor="b">
            <a:normAutofit/>
          </a:bodyPr>
          <a:lstStyle/>
          <a:p>
            <a:r>
              <a:rPr lang="en-US" sz="4800" kern="1200" dirty="0">
                <a:solidFill>
                  <a:schemeClr val="tx1"/>
                </a:solidFill>
                <a:latin typeface="+mj-lt"/>
                <a:ea typeface="+mj-ea"/>
                <a:cs typeface="+mj-cs"/>
              </a:rPr>
              <a:t>We have something for Everyone!</a:t>
            </a:r>
          </a:p>
        </p:txBody>
      </p:sp>
      <p:sp>
        <p:nvSpPr>
          <p:cNvPr id="12" name="Rectangle 1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0256AF-0887-4BDE-BEAD-7ACB38D1FFBC}"/>
              </a:ext>
            </a:extLst>
          </p:cNvPr>
          <p:cNvSpPr>
            <a:spLocks noGrp="1"/>
          </p:cNvSpPr>
          <p:nvPr>
            <p:ph idx="1"/>
          </p:nvPr>
        </p:nvSpPr>
        <p:spPr>
          <a:xfrm>
            <a:off x="823442" y="4541263"/>
            <a:ext cx="10137783" cy="1395022"/>
          </a:xfrm>
        </p:spPr>
        <p:txBody>
          <a:bodyPr vert="horz" lIns="91440" tIns="45720" rIns="91440" bIns="45720" rtlCol="0" anchor="t">
            <a:normAutofit/>
          </a:bodyPr>
          <a:lstStyle/>
          <a:p>
            <a:pPr marL="0" indent="0">
              <a:buNone/>
            </a:pPr>
            <a:r>
              <a:rPr lang="en-US" sz="2200" kern="1200" dirty="0">
                <a:solidFill>
                  <a:schemeClr val="bg1"/>
                </a:solidFill>
                <a:latin typeface="+mn-lt"/>
                <a:ea typeface="+mn-ea"/>
                <a:cs typeface="+mn-cs"/>
              </a:rPr>
              <a:t>Please see our </a:t>
            </a:r>
            <a:r>
              <a:rPr lang="en-US" sz="2200" dirty="0">
                <a:solidFill>
                  <a:schemeClr val="bg1"/>
                </a:solidFill>
              </a:rPr>
              <a:t>volunteer intake sheets so we can match you up where you will most enjoy your volunteerism!</a:t>
            </a:r>
          </a:p>
          <a:p>
            <a:pPr marL="0" indent="0">
              <a:buNone/>
            </a:pPr>
            <a:r>
              <a:rPr lang="en-US" sz="2200" kern="1200" dirty="0">
                <a:solidFill>
                  <a:schemeClr val="bg1"/>
                </a:solidFill>
                <a:latin typeface="+mn-lt"/>
                <a:ea typeface="+mn-ea"/>
                <a:cs typeface="+mn-cs"/>
              </a:rPr>
              <a:t>** Also available online</a:t>
            </a:r>
          </a:p>
        </p:txBody>
      </p:sp>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5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52B0C-801D-4924-A3D9-74FE35DAF2E1}"/>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latin typeface="+mj-lt"/>
                <a:ea typeface="+mj-ea"/>
                <a:cs typeface="+mj-cs"/>
              </a:rPr>
              <a:t>Questions? </a:t>
            </a:r>
          </a:p>
        </p:txBody>
      </p:sp>
      <p:sp>
        <p:nvSpPr>
          <p:cNvPr id="3" name="Content Placeholder 2">
            <a:extLst>
              <a:ext uri="{FF2B5EF4-FFF2-40B4-BE49-F238E27FC236}">
                <a16:creationId xmlns:a16="http://schemas.microsoft.com/office/drawing/2014/main" id="{F2CFF608-3EE2-4511-9318-EA3ADA451335}"/>
              </a:ext>
            </a:extLst>
          </p:cNvPr>
          <p:cNvSpPr>
            <a:spLocks noGrp="1"/>
          </p:cNvSpPr>
          <p:nvPr>
            <p:ph idx="1"/>
          </p:nvPr>
        </p:nvSpPr>
        <p:spPr>
          <a:xfrm>
            <a:off x="1144923" y="2405894"/>
            <a:ext cx="5315189" cy="3535083"/>
          </a:xfrm>
        </p:spPr>
        <p:txBody>
          <a:bodyPr vert="horz" lIns="91440" tIns="45720" rIns="91440" bIns="45720" rtlCol="0" anchor="t">
            <a:normAutofit/>
          </a:bodyPr>
          <a:lstStyle/>
          <a:p>
            <a:pPr marL="0" indent="0">
              <a:buNone/>
            </a:pPr>
            <a:r>
              <a:rPr lang="en-US" sz="2000" b="1" u="sng" kern="1200" dirty="0">
                <a:latin typeface="+mn-lt"/>
                <a:ea typeface="+mn-ea"/>
                <a:cs typeface="+mn-cs"/>
              </a:rPr>
              <a:t>Contact Information</a:t>
            </a:r>
          </a:p>
          <a:p>
            <a:pPr marL="0" indent="0">
              <a:buNone/>
            </a:pPr>
            <a:r>
              <a:rPr lang="en-US" sz="2000" kern="1200" dirty="0">
                <a:latin typeface="+mn-lt"/>
                <a:ea typeface="+mn-ea"/>
                <a:cs typeface="+mn-cs"/>
              </a:rPr>
              <a:t>Website: </a:t>
            </a:r>
          </a:p>
          <a:p>
            <a:pPr marL="0" indent="0">
              <a:buNone/>
            </a:pPr>
            <a:r>
              <a:rPr lang="en-US" sz="2000" kern="1200" dirty="0">
                <a:latin typeface="+mn-lt"/>
                <a:ea typeface="+mn-ea"/>
                <a:cs typeface="+mn-cs"/>
                <a:hlinkClick r:id="rId2"/>
              </a:rPr>
              <a:t>https://southmountainfair.ca/</a:t>
            </a:r>
            <a:endParaRPr lang="en-US" sz="2000" kern="1200" dirty="0">
              <a:latin typeface="+mn-lt"/>
              <a:ea typeface="+mn-ea"/>
              <a:cs typeface="+mn-cs"/>
            </a:endParaRPr>
          </a:p>
          <a:p>
            <a:pPr marL="0" indent="0">
              <a:buNone/>
            </a:pPr>
            <a:r>
              <a:rPr lang="en-US" sz="2000" kern="1200" dirty="0">
                <a:latin typeface="+mn-lt"/>
                <a:ea typeface="+mn-ea"/>
                <a:cs typeface="+mn-cs"/>
              </a:rPr>
              <a:t>Email:</a:t>
            </a:r>
          </a:p>
          <a:p>
            <a:pPr marL="0" indent="0">
              <a:buNone/>
            </a:pPr>
            <a:r>
              <a:rPr lang="en-US" sz="2000" dirty="0">
                <a:hlinkClick r:id="rId3"/>
              </a:rPr>
              <a:t>info@southmountainfair.ca</a:t>
            </a:r>
            <a:r>
              <a:rPr lang="en-US" sz="2000" dirty="0"/>
              <a:t> </a:t>
            </a:r>
          </a:p>
          <a:p>
            <a:pPr marL="0" indent="0">
              <a:buNone/>
            </a:pPr>
            <a:endParaRPr lang="en-US" sz="2000" kern="1200" dirty="0">
              <a:latin typeface="+mn-lt"/>
              <a:ea typeface="+mn-ea"/>
              <a:cs typeface="+mn-cs"/>
            </a:endParaRPr>
          </a:p>
        </p:txBody>
      </p:sp>
      <p:sp>
        <p:nvSpPr>
          <p:cNvPr id="32" name="Rectangle 3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Envelope">
            <a:extLst>
              <a:ext uri="{FF2B5EF4-FFF2-40B4-BE49-F238E27FC236}">
                <a16:creationId xmlns:a16="http://schemas.microsoft.com/office/drawing/2014/main" id="{3D49D1C8-ACEF-0618-EC44-8AA8D41171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2874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9F62C4-5626-4653-B24E-9B9DA11FFDA1}"/>
              </a:ext>
            </a:extLst>
          </p:cNvPr>
          <p:cNvSpPr>
            <a:spLocks noGrp="1"/>
          </p:cNvSpPr>
          <p:nvPr>
            <p:ph type="title"/>
          </p:nvPr>
        </p:nvSpPr>
        <p:spPr>
          <a:xfrm>
            <a:off x="578887" y="2063881"/>
            <a:ext cx="3252333" cy="3071906"/>
          </a:xfrm>
          <a:prstGeom prst="ellipse">
            <a:avLst/>
          </a:prstGeom>
        </p:spPr>
        <p:txBody>
          <a:bodyPr vert="horz" lIns="91440" tIns="45720" rIns="91440" bIns="45720" rtlCol="0" anchor="t">
            <a:normAutofit/>
          </a:bodyPr>
          <a:lstStyle/>
          <a:p>
            <a:pPr algn="ctr"/>
            <a:r>
              <a:rPr lang="en-US" sz="3700" kern="1200" dirty="0">
                <a:solidFill>
                  <a:srgbClr val="FFFFFF"/>
                </a:solidFill>
                <a:latin typeface="+mj-lt"/>
                <a:ea typeface="+mj-ea"/>
                <a:cs typeface="+mj-cs"/>
              </a:rPr>
              <a:t>What is MTAS committed to</a:t>
            </a:r>
          </a:p>
        </p:txBody>
      </p:sp>
      <p:sp>
        <p:nvSpPr>
          <p:cNvPr id="4" name="Content Placeholder 3">
            <a:extLst>
              <a:ext uri="{FF2B5EF4-FFF2-40B4-BE49-F238E27FC236}">
                <a16:creationId xmlns:a16="http://schemas.microsoft.com/office/drawing/2014/main" id="{30BE14D9-E572-E293-7A13-8FE8C083CB95}"/>
              </a:ext>
            </a:extLst>
          </p:cNvPr>
          <p:cNvSpPr>
            <a:spLocks noGrp="1"/>
          </p:cNvSpPr>
          <p:nvPr>
            <p:ph idx="1"/>
          </p:nvPr>
        </p:nvSpPr>
        <p:spPr>
          <a:xfrm>
            <a:off x="4601043" y="679732"/>
            <a:ext cx="6619754" cy="5533866"/>
          </a:xfrm>
        </p:spPr>
        <p:txBody>
          <a:bodyPr>
            <a:normAutofit/>
          </a:bodyPr>
          <a:lstStyle/>
          <a:p>
            <a:r>
              <a:rPr lang="en-US" dirty="0"/>
              <a:t>Promoting Agriculture in our community </a:t>
            </a:r>
          </a:p>
          <a:p>
            <a:pPr marL="0" indent="0">
              <a:buNone/>
            </a:pPr>
            <a:endParaRPr lang="en-US" dirty="0"/>
          </a:p>
          <a:p>
            <a:r>
              <a:rPr lang="en-US" dirty="0"/>
              <a:t>Providing opportunities for agricultural education </a:t>
            </a:r>
          </a:p>
          <a:p>
            <a:endParaRPr lang="en-US" dirty="0"/>
          </a:p>
          <a:p>
            <a:r>
              <a:rPr lang="en-US" dirty="0"/>
              <a:t>Garnering community spirit and volunteerism </a:t>
            </a:r>
          </a:p>
          <a:p>
            <a:endParaRPr lang="en-US" dirty="0"/>
          </a:p>
        </p:txBody>
      </p:sp>
    </p:spTree>
    <p:extLst>
      <p:ext uri="{BB962C8B-B14F-4D97-AF65-F5344CB8AC3E}">
        <p14:creationId xmlns:p14="http://schemas.microsoft.com/office/powerpoint/2010/main" val="189460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10FADD0D-353D-493B-B771-71598A36B313}"/>
              </a:ext>
            </a:extLst>
          </p:cNvPr>
          <p:cNvSpPr>
            <a:spLocks noGrp="1"/>
          </p:cNvSpPr>
          <p:nvPr>
            <p:ph type="title"/>
          </p:nvPr>
        </p:nvSpPr>
        <p:spPr>
          <a:xfrm>
            <a:off x="535020" y="685800"/>
            <a:ext cx="2780271" cy="5105400"/>
          </a:xfrm>
        </p:spPr>
        <p:txBody>
          <a:bodyPr>
            <a:normAutofit/>
          </a:bodyPr>
          <a:lstStyle/>
          <a:p>
            <a:r>
              <a:rPr lang="en-CA" sz="4000">
                <a:solidFill>
                  <a:srgbClr val="FFFFFF"/>
                </a:solidFill>
              </a:rPr>
              <a:t>Main Committees </a:t>
            </a:r>
          </a:p>
        </p:txBody>
      </p:sp>
      <p:graphicFrame>
        <p:nvGraphicFramePr>
          <p:cNvPr id="5" name="Content Placeholder 2">
            <a:extLst>
              <a:ext uri="{FF2B5EF4-FFF2-40B4-BE49-F238E27FC236}">
                <a16:creationId xmlns:a16="http://schemas.microsoft.com/office/drawing/2014/main" id="{351BA3E8-44AB-4126-9A35-B9D69B166D1A}"/>
              </a:ext>
            </a:extLst>
          </p:cNvPr>
          <p:cNvGraphicFramePr>
            <a:graphicFrameLocks noGrp="1"/>
          </p:cNvGraphicFramePr>
          <p:nvPr>
            <p:ph idx="1"/>
            <p:extLst>
              <p:ext uri="{D42A27DB-BD31-4B8C-83A1-F6EECF244321}">
                <p14:modId xmlns:p14="http://schemas.microsoft.com/office/powerpoint/2010/main" val="112725823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77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C1BA42-2696-45CD-B5DE-A2DEAFC9A587}"/>
              </a:ext>
            </a:extLst>
          </p:cNvPr>
          <p:cNvSpPr>
            <a:spLocks noGrp="1"/>
          </p:cNvSpPr>
          <p:nvPr>
            <p:ph type="title"/>
          </p:nvPr>
        </p:nvSpPr>
        <p:spPr>
          <a:xfrm>
            <a:off x="826396" y="586855"/>
            <a:ext cx="4230100" cy="3387497"/>
          </a:xfrm>
        </p:spPr>
        <p:txBody>
          <a:bodyPr anchor="b">
            <a:normAutofit/>
          </a:bodyPr>
          <a:lstStyle/>
          <a:p>
            <a:pPr algn="r"/>
            <a:r>
              <a:rPr lang="en-CA" sz="4000" dirty="0">
                <a:solidFill>
                  <a:srgbClr val="FFFFFF"/>
                </a:solidFill>
              </a:rPr>
              <a:t>Logistics</a:t>
            </a:r>
          </a:p>
        </p:txBody>
      </p:sp>
      <p:sp>
        <p:nvSpPr>
          <p:cNvPr id="3" name="Content Placeholder 2">
            <a:extLst>
              <a:ext uri="{FF2B5EF4-FFF2-40B4-BE49-F238E27FC236}">
                <a16:creationId xmlns:a16="http://schemas.microsoft.com/office/drawing/2014/main" id="{D30A8B26-D014-408A-A732-41766DD673F6}"/>
              </a:ext>
            </a:extLst>
          </p:cNvPr>
          <p:cNvSpPr>
            <a:spLocks noGrp="1"/>
          </p:cNvSpPr>
          <p:nvPr>
            <p:ph idx="1"/>
          </p:nvPr>
        </p:nvSpPr>
        <p:spPr>
          <a:xfrm>
            <a:off x="6503158" y="649480"/>
            <a:ext cx="4862447" cy="5546047"/>
          </a:xfrm>
        </p:spPr>
        <p:txBody>
          <a:bodyPr anchor="ctr">
            <a:normAutofit/>
          </a:bodyPr>
          <a:lstStyle/>
          <a:p>
            <a:r>
              <a:rPr lang="en-CA" sz="2400" dirty="0"/>
              <a:t>Each committee has:</a:t>
            </a:r>
          </a:p>
          <a:p>
            <a:pPr lvl="1"/>
            <a:r>
              <a:rPr lang="en-CA" dirty="0"/>
              <a:t>A “terms of reference” for duties/responsibilities </a:t>
            </a:r>
          </a:p>
          <a:p>
            <a:pPr lvl="1"/>
            <a:r>
              <a:rPr lang="en-CA" dirty="0"/>
              <a:t>A budget </a:t>
            </a:r>
          </a:p>
          <a:p>
            <a:pPr lvl="1"/>
            <a:r>
              <a:rPr lang="en-CA" dirty="0"/>
              <a:t>Monthly meetings </a:t>
            </a:r>
          </a:p>
          <a:p>
            <a:pPr marL="457200" lvl="1" indent="0">
              <a:buNone/>
            </a:pPr>
            <a:endParaRPr lang="en-CA" dirty="0"/>
          </a:p>
          <a:p>
            <a:pPr marL="457200" lvl="1" indent="0">
              <a:buNone/>
            </a:pPr>
            <a:r>
              <a:rPr lang="en-CA" dirty="0"/>
              <a:t>All committees report back to the MTAS Board of Directors</a:t>
            </a:r>
          </a:p>
          <a:p>
            <a:pPr marL="457200" lvl="1" indent="0">
              <a:buNone/>
            </a:pPr>
            <a:endParaRPr lang="en-CA" dirty="0"/>
          </a:p>
          <a:p>
            <a:pPr marL="457200" lvl="1" indent="0">
              <a:buNone/>
            </a:pPr>
            <a:r>
              <a:rPr lang="en-CA" dirty="0"/>
              <a:t>Committees are made up of board members &amp; volunteer members from the public</a:t>
            </a:r>
          </a:p>
        </p:txBody>
      </p:sp>
    </p:spTree>
    <p:extLst>
      <p:ext uri="{BB962C8B-B14F-4D97-AF65-F5344CB8AC3E}">
        <p14:creationId xmlns:p14="http://schemas.microsoft.com/office/powerpoint/2010/main" val="69745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9F62C4-5626-4653-B24E-9B9DA11FFDA1}"/>
              </a:ext>
            </a:extLst>
          </p:cNvPr>
          <p:cNvSpPr>
            <a:spLocks noGrp="1"/>
          </p:cNvSpPr>
          <p:nvPr>
            <p:ph type="title"/>
          </p:nvPr>
        </p:nvSpPr>
        <p:spPr>
          <a:xfrm>
            <a:off x="578888" y="2063881"/>
            <a:ext cx="2880828" cy="3071906"/>
          </a:xfrm>
          <a:prstGeom prst="ellipse">
            <a:avLst/>
          </a:prstGeom>
        </p:spPr>
        <p:txBody>
          <a:bodyPr vert="horz" lIns="91440" tIns="45720" rIns="91440" bIns="45720" rtlCol="0" anchor="t">
            <a:normAutofit/>
          </a:bodyPr>
          <a:lstStyle/>
          <a:p>
            <a:pPr algn="ctr"/>
            <a:r>
              <a:rPr lang="en-US" sz="3700" kern="1200" dirty="0">
                <a:solidFill>
                  <a:srgbClr val="FFFFFF"/>
                </a:solidFill>
                <a:latin typeface="+mj-lt"/>
                <a:ea typeface="+mj-ea"/>
                <a:cs typeface="+mj-cs"/>
              </a:rPr>
              <a:t>Overview of Structure </a:t>
            </a:r>
          </a:p>
        </p:txBody>
      </p:sp>
      <p:pic>
        <p:nvPicPr>
          <p:cNvPr id="5" name="Content Placeholder 4" descr="Diagram, timeline&#10;&#10;Description automatically generated">
            <a:extLst>
              <a:ext uri="{FF2B5EF4-FFF2-40B4-BE49-F238E27FC236}">
                <a16:creationId xmlns:a16="http://schemas.microsoft.com/office/drawing/2014/main" id="{840013F2-0672-44EB-A7F9-BC7EC11E72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428" y="347870"/>
            <a:ext cx="7225748" cy="6033051"/>
          </a:xfrm>
          <a:prstGeom prst="rect">
            <a:avLst/>
          </a:prstGeom>
        </p:spPr>
      </p:pic>
    </p:spTree>
    <p:extLst>
      <p:ext uri="{BB962C8B-B14F-4D97-AF65-F5344CB8AC3E}">
        <p14:creationId xmlns:p14="http://schemas.microsoft.com/office/powerpoint/2010/main" val="282044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9FA1A-D6E3-4DCD-BB80-CB3A589B9AB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Fair Committee</a:t>
            </a:r>
          </a:p>
        </p:txBody>
      </p:sp>
      <p:pic>
        <p:nvPicPr>
          <p:cNvPr id="5" name="Content Placeholder 4" descr="South Mountain Fair - Home | Facebook">
            <a:extLst>
              <a:ext uri="{FF2B5EF4-FFF2-40B4-BE49-F238E27FC236}">
                <a16:creationId xmlns:a16="http://schemas.microsoft.com/office/drawing/2014/main" id="{225746F8-2D8D-4A9B-9E37-F8146CD35EF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714"/>
          <a:stretch/>
        </p:blipFill>
        <p:spPr bwMode="auto">
          <a:xfrm>
            <a:off x="4038600" y="1265923"/>
            <a:ext cx="7188199" cy="432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68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0B5F5A-9CF9-44DD-9EF1-CB3695622F34}"/>
              </a:ext>
            </a:extLst>
          </p:cNvPr>
          <p:cNvSpPr>
            <a:spLocks noGrp="1"/>
          </p:cNvSpPr>
          <p:nvPr>
            <p:ph type="title"/>
          </p:nvPr>
        </p:nvSpPr>
        <p:spPr>
          <a:xfrm>
            <a:off x="1371599" y="294538"/>
            <a:ext cx="9895951" cy="1033669"/>
          </a:xfrm>
        </p:spPr>
        <p:txBody>
          <a:bodyPr>
            <a:normAutofit/>
          </a:bodyPr>
          <a:lstStyle/>
          <a:p>
            <a:r>
              <a:rPr lang="en-CA" sz="4000" dirty="0">
                <a:solidFill>
                  <a:srgbClr val="FFFFFF"/>
                </a:solidFill>
              </a:rPr>
              <a:t>Fair Overview</a:t>
            </a:r>
          </a:p>
        </p:txBody>
      </p:sp>
      <p:sp>
        <p:nvSpPr>
          <p:cNvPr id="3" name="Content Placeholder 2">
            <a:extLst>
              <a:ext uri="{FF2B5EF4-FFF2-40B4-BE49-F238E27FC236}">
                <a16:creationId xmlns:a16="http://schemas.microsoft.com/office/drawing/2014/main" id="{459D352C-E99C-4912-8C52-58B59E44FB15}"/>
              </a:ext>
            </a:extLst>
          </p:cNvPr>
          <p:cNvSpPr>
            <a:spLocks noGrp="1"/>
          </p:cNvSpPr>
          <p:nvPr>
            <p:ph idx="1"/>
          </p:nvPr>
        </p:nvSpPr>
        <p:spPr>
          <a:xfrm>
            <a:off x="1371599" y="2318197"/>
            <a:ext cx="9724031" cy="3683358"/>
          </a:xfrm>
        </p:spPr>
        <p:txBody>
          <a:bodyPr anchor="ctr">
            <a:normAutofit/>
          </a:bodyPr>
          <a:lstStyle/>
          <a:p>
            <a:r>
              <a:rPr lang="en-CA" sz="2000" dirty="0"/>
              <a:t>Chair: Taylor Ace </a:t>
            </a:r>
          </a:p>
          <a:p>
            <a:pPr marL="0" indent="0">
              <a:buNone/>
            </a:pPr>
            <a:endParaRPr lang="en-CA" sz="2000" dirty="0"/>
          </a:p>
          <a:p>
            <a:r>
              <a:rPr lang="en-CA" sz="2000" dirty="0"/>
              <a:t>Plans for and operationalize the annual South Mountain Fair as well as events and activities throughout the year that support the Fair and the objectives of the Mountain Township Agricultural Society (MTAS). </a:t>
            </a:r>
          </a:p>
          <a:p>
            <a:r>
              <a:rPr lang="en-CA" sz="2000" dirty="0"/>
              <a:t>Establish task groups to carry out plans (i.e. AGCO, security, entertainment, sponsorship, etc.) – sub-committees</a:t>
            </a:r>
          </a:p>
          <a:p>
            <a:pPr marL="0" indent="0">
              <a:buNone/>
            </a:pPr>
            <a:endParaRPr lang="en-CA" sz="2000" dirty="0"/>
          </a:p>
        </p:txBody>
      </p:sp>
    </p:spTree>
    <p:extLst>
      <p:ext uri="{BB962C8B-B14F-4D97-AF65-F5344CB8AC3E}">
        <p14:creationId xmlns:p14="http://schemas.microsoft.com/office/powerpoint/2010/main" val="91447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D0B355-3A30-439D-A44C-B3C5225F2C77}"/>
              </a:ext>
            </a:extLst>
          </p:cNvPr>
          <p:cNvSpPr>
            <a:spLocks noGrp="1"/>
          </p:cNvSpPr>
          <p:nvPr>
            <p:ph type="title"/>
          </p:nvPr>
        </p:nvSpPr>
        <p:spPr>
          <a:xfrm>
            <a:off x="1371597" y="348865"/>
            <a:ext cx="10044023" cy="877729"/>
          </a:xfrm>
        </p:spPr>
        <p:txBody>
          <a:bodyPr anchor="ctr">
            <a:normAutofit/>
          </a:bodyPr>
          <a:lstStyle/>
          <a:p>
            <a:r>
              <a:rPr lang="en-CA" sz="4000" dirty="0">
                <a:solidFill>
                  <a:srgbClr val="FFFFFF"/>
                </a:solidFill>
              </a:rPr>
              <a:t>MTAS &amp; South Mountain Fair Committees </a:t>
            </a:r>
          </a:p>
        </p:txBody>
      </p:sp>
      <p:graphicFrame>
        <p:nvGraphicFramePr>
          <p:cNvPr id="5" name="Table 5">
            <a:extLst>
              <a:ext uri="{FF2B5EF4-FFF2-40B4-BE49-F238E27FC236}">
                <a16:creationId xmlns:a16="http://schemas.microsoft.com/office/drawing/2014/main" id="{FEF74BCD-7C78-4685-BE1D-1E24DC4D7733}"/>
              </a:ext>
            </a:extLst>
          </p:cNvPr>
          <p:cNvGraphicFramePr>
            <a:graphicFrameLocks noGrp="1"/>
          </p:cNvGraphicFramePr>
          <p:nvPr>
            <p:ph idx="1"/>
            <p:extLst>
              <p:ext uri="{D42A27DB-BD31-4B8C-83A1-F6EECF244321}">
                <p14:modId xmlns:p14="http://schemas.microsoft.com/office/powerpoint/2010/main" val="3363346577"/>
              </p:ext>
            </p:extLst>
          </p:nvPr>
        </p:nvGraphicFramePr>
        <p:xfrm>
          <a:off x="865887" y="2112579"/>
          <a:ext cx="10484169" cy="4295634"/>
        </p:xfrm>
        <a:graphic>
          <a:graphicData uri="http://schemas.openxmlformats.org/drawingml/2006/table">
            <a:tbl>
              <a:tblPr firstRow="1" bandRow="1">
                <a:tableStyleId>{5C22544A-7EE6-4342-B048-85BDC9FD1C3A}</a:tableStyleId>
              </a:tblPr>
              <a:tblGrid>
                <a:gridCol w="4005993">
                  <a:extLst>
                    <a:ext uri="{9D8B030D-6E8A-4147-A177-3AD203B41FA5}">
                      <a16:colId xmlns:a16="http://schemas.microsoft.com/office/drawing/2014/main" val="3220187127"/>
                    </a:ext>
                  </a:extLst>
                </a:gridCol>
                <a:gridCol w="4005993">
                  <a:extLst>
                    <a:ext uri="{9D8B030D-6E8A-4147-A177-3AD203B41FA5}">
                      <a16:colId xmlns:a16="http://schemas.microsoft.com/office/drawing/2014/main" val="2484677436"/>
                    </a:ext>
                  </a:extLst>
                </a:gridCol>
                <a:gridCol w="2472183">
                  <a:extLst>
                    <a:ext uri="{9D8B030D-6E8A-4147-A177-3AD203B41FA5}">
                      <a16:colId xmlns:a16="http://schemas.microsoft.com/office/drawing/2014/main" val="4184607689"/>
                    </a:ext>
                  </a:extLst>
                </a:gridCol>
              </a:tblGrid>
              <a:tr h="420840">
                <a:tc gridSpan="3">
                  <a:txBody>
                    <a:bodyPr/>
                    <a:lstStyle/>
                    <a:p>
                      <a:pPr algn="ctr"/>
                      <a:r>
                        <a:rPr lang="en-CA" sz="2000"/>
                        <a:t>“A Fair to Remember”</a:t>
                      </a:r>
                    </a:p>
                  </a:txBody>
                  <a:tcPr marL="77933" marR="77933" marT="38967" marB="38967"/>
                </a:tc>
                <a:tc hMerge="1">
                  <a:txBody>
                    <a:bodyPr/>
                    <a:lstStyle/>
                    <a:p>
                      <a:endParaRPr lang="en-CA"/>
                    </a:p>
                  </a:txBody>
                  <a:tcPr/>
                </a:tc>
                <a:tc hMerge="1">
                  <a:txBody>
                    <a:bodyPr/>
                    <a:lstStyle/>
                    <a:p>
                      <a:endParaRPr lang="en-CA" dirty="0"/>
                    </a:p>
                  </a:txBody>
                  <a:tcPr/>
                </a:tc>
                <a:extLst>
                  <a:ext uri="{0D108BD9-81ED-4DB2-BD59-A6C34878D82A}">
                    <a16:rowId xmlns:a16="http://schemas.microsoft.com/office/drawing/2014/main" val="87157059"/>
                  </a:ext>
                </a:extLst>
              </a:tr>
              <a:tr h="342906">
                <a:tc>
                  <a:txBody>
                    <a:bodyPr/>
                    <a:lstStyle/>
                    <a:p>
                      <a:r>
                        <a:rPr lang="en-CA" sz="1800"/>
                        <a:t>Advertising/Marketing </a:t>
                      </a:r>
                    </a:p>
                  </a:txBody>
                  <a:tcPr marL="77933" marR="77933" marT="38967" marB="38967"/>
                </a:tc>
                <a:tc>
                  <a:txBody>
                    <a:bodyPr/>
                    <a:lstStyle/>
                    <a:p>
                      <a:r>
                        <a:rPr lang="en-CA" sz="1800" dirty="0"/>
                        <a:t>Rodeo</a:t>
                      </a:r>
                    </a:p>
                  </a:txBody>
                  <a:tcPr marL="77933" marR="77933" marT="38967" marB="38967"/>
                </a:tc>
                <a:tc>
                  <a:txBody>
                    <a:bodyPr/>
                    <a:lstStyle/>
                    <a:p>
                      <a:r>
                        <a:rPr lang="en-CA" sz="1800"/>
                        <a:t>Volunteers</a:t>
                      </a:r>
                    </a:p>
                  </a:txBody>
                  <a:tcPr marL="77933" marR="77933" marT="38967" marB="38967"/>
                </a:tc>
                <a:extLst>
                  <a:ext uri="{0D108BD9-81ED-4DB2-BD59-A6C34878D82A}">
                    <a16:rowId xmlns:a16="http://schemas.microsoft.com/office/drawing/2014/main" val="3939878898"/>
                  </a:ext>
                </a:extLst>
              </a:tr>
              <a:tr h="342906">
                <a:tc>
                  <a:txBody>
                    <a:bodyPr/>
                    <a:lstStyle/>
                    <a:p>
                      <a:r>
                        <a:rPr lang="en-CA" sz="1800"/>
                        <a:t>Bar </a:t>
                      </a:r>
                    </a:p>
                  </a:txBody>
                  <a:tcPr marL="77933" marR="77933" marT="38967" marB="38967"/>
                </a:tc>
                <a:tc>
                  <a:txBody>
                    <a:bodyPr/>
                    <a:lstStyle/>
                    <a:p>
                      <a:r>
                        <a:rPr lang="en-CA" sz="1800"/>
                        <a:t>Opening Ceremonies </a:t>
                      </a:r>
                    </a:p>
                  </a:txBody>
                  <a:tcPr marL="77933" marR="77933" marT="38967" marB="38967"/>
                </a:tc>
                <a:tc>
                  <a:txBody>
                    <a:bodyPr/>
                    <a:lstStyle/>
                    <a:p>
                      <a:r>
                        <a:rPr lang="en-CA" sz="1800"/>
                        <a:t>Wagons</a:t>
                      </a:r>
                    </a:p>
                  </a:txBody>
                  <a:tcPr marL="77933" marR="77933" marT="38967" marB="38967"/>
                </a:tc>
                <a:extLst>
                  <a:ext uri="{0D108BD9-81ED-4DB2-BD59-A6C34878D82A}">
                    <a16:rowId xmlns:a16="http://schemas.microsoft.com/office/drawing/2014/main" val="304389391"/>
                  </a:ext>
                </a:extLst>
              </a:tr>
              <a:tr h="342906">
                <a:tc>
                  <a:txBody>
                    <a:bodyPr/>
                    <a:lstStyle/>
                    <a:p>
                      <a:r>
                        <a:rPr lang="en-CA" sz="1800" dirty="0"/>
                        <a:t>Children’s Entertainment Tent </a:t>
                      </a:r>
                    </a:p>
                  </a:txBody>
                  <a:tcPr marL="77933" marR="77933" marT="38967" marB="38967"/>
                </a:tc>
                <a:tc>
                  <a:txBody>
                    <a:bodyPr/>
                    <a:lstStyle/>
                    <a:p>
                      <a:r>
                        <a:rPr lang="en-CA" sz="1800" dirty="0"/>
                        <a:t>Parking &amp; Camping </a:t>
                      </a:r>
                    </a:p>
                  </a:txBody>
                  <a:tcPr marL="77933" marR="77933" marT="38967" marB="38967"/>
                </a:tc>
                <a:tc>
                  <a:txBody>
                    <a:bodyPr/>
                    <a:lstStyle/>
                    <a:p>
                      <a:r>
                        <a:rPr lang="en-CA" sz="1800" dirty="0"/>
                        <a:t>Website </a:t>
                      </a:r>
                    </a:p>
                  </a:txBody>
                  <a:tcPr marL="77933" marR="77933" marT="38967" marB="38967"/>
                </a:tc>
                <a:extLst>
                  <a:ext uri="{0D108BD9-81ED-4DB2-BD59-A6C34878D82A}">
                    <a16:rowId xmlns:a16="http://schemas.microsoft.com/office/drawing/2014/main" val="195778256"/>
                  </a:ext>
                </a:extLst>
              </a:tr>
              <a:tr h="342906">
                <a:tc>
                  <a:txBody>
                    <a:bodyPr/>
                    <a:lstStyle/>
                    <a:p>
                      <a:r>
                        <a:rPr lang="en-CA" sz="1800"/>
                        <a:t>Concessions </a:t>
                      </a:r>
                    </a:p>
                  </a:txBody>
                  <a:tcPr marL="77933" marR="77933" marT="38967" marB="38967"/>
                </a:tc>
                <a:tc>
                  <a:txBody>
                    <a:bodyPr/>
                    <a:lstStyle/>
                    <a:p>
                      <a:r>
                        <a:rPr lang="en-CA" sz="1800"/>
                        <a:t>Photographer </a:t>
                      </a:r>
                    </a:p>
                  </a:txBody>
                  <a:tcPr marL="77933" marR="77933" marT="38967" marB="38967"/>
                </a:tc>
                <a:tc>
                  <a:txBody>
                    <a:bodyPr/>
                    <a:lstStyle/>
                    <a:p>
                      <a:endParaRPr lang="en-CA" sz="1800"/>
                    </a:p>
                  </a:txBody>
                  <a:tcPr marL="77933" marR="77933" marT="38967" marB="38967"/>
                </a:tc>
                <a:extLst>
                  <a:ext uri="{0D108BD9-81ED-4DB2-BD59-A6C34878D82A}">
                    <a16:rowId xmlns:a16="http://schemas.microsoft.com/office/drawing/2014/main" val="3667276383"/>
                  </a:ext>
                </a:extLst>
              </a:tr>
              <a:tr h="342906">
                <a:tc>
                  <a:txBody>
                    <a:bodyPr/>
                    <a:lstStyle/>
                    <a:p>
                      <a:r>
                        <a:rPr lang="en-CA" sz="1800"/>
                        <a:t>Entertainment </a:t>
                      </a:r>
                    </a:p>
                  </a:txBody>
                  <a:tcPr marL="77933" marR="77933" marT="38967" marB="38967"/>
                </a:tc>
                <a:tc>
                  <a:txBody>
                    <a:bodyPr/>
                    <a:lstStyle/>
                    <a:p>
                      <a:r>
                        <a:rPr lang="en-CA" sz="1800"/>
                        <a:t>Fair Officer (during Fair)</a:t>
                      </a:r>
                    </a:p>
                  </a:txBody>
                  <a:tcPr marL="77933" marR="77933" marT="38967" marB="38967"/>
                </a:tc>
                <a:tc>
                  <a:txBody>
                    <a:bodyPr/>
                    <a:lstStyle/>
                    <a:p>
                      <a:endParaRPr lang="en-CA" sz="1800"/>
                    </a:p>
                  </a:txBody>
                  <a:tcPr marL="77933" marR="77933" marT="38967" marB="38967"/>
                </a:tc>
                <a:extLst>
                  <a:ext uri="{0D108BD9-81ED-4DB2-BD59-A6C34878D82A}">
                    <a16:rowId xmlns:a16="http://schemas.microsoft.com/office/drawing/2014/main" val="3802402425"/>
                  </a:ext>
                </a:extLst>
              </a:tr>
              <a:tr h="342906">
                <a:tc>
                  <a:txBody>
                    <a:bodyPr/>
                    <a:lstStyle/>
                    <a:p>
                      <a:r>
                        <a:rPr lang="en-CA" sz="1800"/>
                        <a:t>Fair Book/Secretary </a:t>
                      </a:r>
                    </a:p>
                  </a:txBody>
                  <a:tcPr marL="77933" marR="77933" marT="38967" marB="38967"/>
                </a:tc>
                <a:tc>
                  <a:txBody>
                    <a:bodyPr/>
                    <a:lstStyle/>
                    <a:p>
                      <a:r>
                        <a:rPr lang="en-CA" sz="1800"/>
                        <a:t>Security </a:t>
                      </a:r>
                    </a:p>
                  </a:txBody>
                  <a:tcPr marL="77933" marR="77933" marT="38967" marB="38967"/>
                </a:tc>
                <a:tc>
                  <a:txBody>
                    <a:bodyPr/>
                    <a:lstStyle/>
                    <a:p>
                      <a:endParaRPr lang="en-CA" sz="1800"/>
                    </a:p>
                  </a:txBody>
                  <a:tcPr marL="77933" marR="77933" marT="38967" marB="38967"/>
                </a:tc>
                <a:extLst>
                  <a:ext uri="{0D108BD9-81ED-4DB2-BD59-A6C34878D82A}">
                    <a16:rowId xmlns:a16="http://schemas.microsoft.com/office/drawing/2014/main" val="3948088336"/>
                  </a:ext>
                </a:extLst>
              </a:tr>
              <a:tr h="342906">
                <a:tc>
                  <a:txBody>
                    <a:bodyPr/>
                    <a:lstStyle/>
                    <a:p>
                      <a:r>
                        <a:rPr lang="en-CA" sz="1800"/>
                        <a:t>Facebook/Twitter/Instagram </a:t>
                      </a:r>
                    </a:p>
                  </a:txBody>
                  <a:tcPr marL="77933" marR="77933" marT="38967" marB="38967"/>
                </a:tc>
                <a:tc>
                  <a:txBody>
                    <a:bodyPr/>
                    <a:lstStyle/>
                    <a:p>
                      <a:r>
                        <a:rPr lang="en-CA" sz="1800"/>
                        <a:t>Special Friends Day </a:t>
                      </a:r>
                    </a:p>
                  </a:txBody>
                  <a:tcPr marL="77933" marR="77933" marT="38967" marB="38967"/>
                </a:tc>
                <a:tc>
                  <a:txBody>
                    <a:bodyPr/>
                    <a:lstStyle/>
                    <a:p>
                      <a:endParaRPr lang="en-CA" sz="1800"/>
                    </a:p>
                  </a:txBody>
                  <a:tcPr marL="77933" marR="77933" marT="38967" marB="38967"/>
                </a:tc>
                <a:extLst>
                  <a:ext uri="{0D108BD9-81ED-4DB2-BD59-A6C34878D82A}">
                    <a16:rowId xmlns:a16="http://schemas.microsoft.com/office/drawing/2014/main" val="25009324"/>
                  </a:ext>
                </a:extLst>
              </a:tr>
              <a:tr h="342906">
                <a:tc>
                  <a:txBody>
                    <a:bodyPr/>
                    <a:lstStyle/>
                    <a:p>
                      <a:r>
                        <a:rPr lang="en-CA" sz="1800"/>
                        <a:t>Gates</a:t>
                      </a:r>
                    </a:p>
                  </a:txBody>
                  <a:tcPr marL="77933" marR="77933" marT="38967" marB="38967"/>
                </a:tc>
                <a:tc>
                  <a:txBody>
                    <a:bodyPr/>
                    <a:lstStyle/>
                    <a:p>
                      <a:r>
                        <a:rPr lang="en-CA" sz="1800"/>
                        <a:t>Sponsorship </a:t>
                      </a:r>
                    </a:p>
                  </a:txBody>
                  <a:tcPr marL="77933" marR="77933" marT="38967" marB="38967"/>
                </a:tc>
                <a:tc>
                  <a:txBody>
                    <a:bodyPr/>
                    <a:lstStyle/>
                    <a:p>
                      <a:endParaRPr lang="en-CA" sz="1800"/>
                    </a:p>
                  </a:txBody>
                  <a:tcPr marL="77933" marR="77933" marT="38967" marB="38967"/>
                </a:tc>
                <a:extLst>
                  <a:ext uri="{0D108BD9-81ED-4DB2-BD59-A6C34878D82A}">
                    <a16:rowId xmlns:a16="http://schemas.microsoft.com/office/drawing/2014/main" val="922029427"/>
                  </a:ext>
                </a:extLst>
              </a:tr>
              <a:tr h="342906">
                <a:tc>
                  <a:txBody>
                    <a:bodyPr/>
                    <a:lstStyle/>
                    <a:p>
                      <a:r>
                        <a:rPr lang="en-CA" sz="1800"/>
                        <a:t>Insurance/Inventory </a:t>
                      </a:r>
                    </a:p>
                  </a:txBody>
                  <a:tcPr marL="77933" marR="77933" marT="38967" marB="38967"/>
                </a:tc>
                <a:tc>
                  <a:txBody>
                    <a:bodyPr/>
                    <a:lstStyle/>
                    <a:p>
                      <a:r>
                        <a:rPr lang="en-CA" sz="1800"/>
                        <a:t>Tents</a:t>
                      </a:r>
                    </a:p>
                  </a:txBody>
                  <a:tcPr marL="77933" marR="77933" marT="38967" marB="38967"/>
                </a:tc>
                <a:tc>
                  <a:txBody>
                    <a:bodyPr/>
                    <a:lstStyle/>
                    <a:p>
                      <a:endParaRPr lang="en-CA" sz="1800"/>
                    </a:p>
                  </a:txBody>
                  <a:tcPr marL="77933" marR="77933" marT="38967" marB="38967"/>
                </a:tc>
                <a:extLst>
                  <a:ext uri="{0D108BD9-81ED-4DB2-BD59-A6C34878D82A}">
                    <a16:rowId xmlns:a16="http://schemas.microsoft.com/office/drawing/2014/main" val="2645428744"/>
                  </a:ext>
                </a:extLst>
              </a:tr>
              <a:tr h="342906">
                <a:tc>
                  <a:txBody>
                    <a:bodyPr/>
                    <a:lstStyle/>
                    <a:p>
                      <a:r>
                        <a:rPr lang="en-CA" sz="1800"/>
                        <a:t>Midway </a:t>
                      </a:r>
                    </a:p>
                  </a:txBody>
                  <a:tcPr marL="77933" marR="77933" marT="38967" marB="38967"/>
                </a:tc>
                <a:tc>
                  <a:txBody>
                    <a:bodyPr/>
                    <a:lstStyle/>
                    <a:p>
                      <a:r>
                        <a:rPr lang="en-CA" sz="1800"/>
                        <a:t>Treasurer</a:t>
                      </a:r>
                    </a:p>
                  </a:txBody>
                  <a:tcPr marL="77933" marR="77933" marT="38967" marB="38967"/>
                </a:tc>
                <a:tc>
                  <a:txBody>
                    <a:bodyPr/>
                    <a:lstStyle/>
                    <a:p>
                      <a:endParaRPr lang="en-CA" sz="1800"/>
                    </a:p>
                  </a:txBody>
                  <a:tcPr marL="77933" marR="77933" marT="38967" marB="38967"/>
                </a:tc>
                <a:extLst>
                  <a:ext uri="{0D108BD9-81ED-4DB2-BD59-A6C34878D82A}">
                    <a16:rowId xmlns:a16="http://schemas.microsoft.com/office/drawing/2014/main" val="3152240427"/>
                  </a:ext>
                </a:extLst>
              </a:tr>
              <a:tr h="342906">
                <a:tc>
                  <a:txBody>
                    <a:bodyPr/>
                    <a:lstStyle/>
                    <a:p>
                      <a:r>
                        <a:rPr lang="en-CA" sz="1800" dirty="0"/>
                        <a:t>Milking Contest</a:t>
                      </a:r>
                    </a:p>
                  </a:txBody>
                  <a:tcPr marL="77933" marR="77933" marT="38967" marB="38967"/>
                </a:tc>
                <a:tc>
                  <a:txBody>
                    <a:bodyPr/>
                    <a:lstStyle/>
                    <a:p>
                      <a:r>
                        <a:rPr lang="en-CA" sz="1800"/>
                        <a:t>Truck and Tractor Pulls</a:t>
                      </a:r>
                    </a:p>
                  </a:txBody>
                  <a:tcPr marL="77933" marR="77933" marT="38967" marB="38967"/>
                </a:tc>
                <a:tc>
                  <a:txBody>
                    <a:bodyPr/>
                    <a:lstStyle/>
                    <a:p>
                      <a:endParaRPr lang="en-CA" sz="1800" dirty="0"/>
                    </a:p>
                  </a:txBody>
                  <a:tcPr marL="77933" marR="77933" marT="38967" marB="38967"/>
                </a:tc>
                <a:extLst>
                  <a:ext uri="{0D108BD9-81ED-4DB2-BD59-A6C34878D82A}">
                    <a16:rowId xmlns:a16="http://schemas.microsoft.com/office/drawing/2014/main" val="2467358107"/>
                  </a:ext>
                </a:extLst>
              </a:tr>
            </a:tbl>
          </a:graphicData>
        </a:graphic>
      </p:graphicFrame>
    </p:spTree>
    <p:extLst>
      <p:ext uri="{BB962C8B-B14F-4D97-AF65-F5344CB8AC3E}">
        <p14:creationId xmlns:p14="http://schemas.microsoft.com/office/powerpoint/2010/main" val="1138119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662</Words>
  <Application>Microsoft Macintosh PowerPoint</Application>
  <PresentationFormat>Widescreen</PresentationFormat>
  <Paragraphs>144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 Volunteer Info Session</vt:lpstr>
      <vt:lpstr>What is MTAS</vt:lpstr>
      <vt:lpstr>What is MTAS committed to</vt:lpstr>
      <vt:lpstr>Main Committees </vt:lpstr>
      <vt:lpstr>Logistics</vt:lpstr>
      <vt:lpstr>Overview of Structure </vt:lpstr>
      <vt:lpstr>Fair Committee</vt:lpstr>
      <vt:lpstr>Fair Overview</vt:lpstr>
      <vt:lpstr>MTAS &amp; South Mountain Fair Committees </vt:lpstr>
      <vt:lpstr>South Mountain Fair Events </vt:lpstr>
      <vt:lpstr>Hall Committee</vt:lpstr>
      <vt:lpstr>Hall Committee Overview</vt:lpstr>
      <vt:lpstr>Hall Committee</vt:lpstr>
      <vt:lpstr>Property &amp; Grounds Committee</vt:lpstr>
      <vt:lpstr>Property &amp; Grounds Committee Overview</vt:lpstr>
      <vt:lpstr>Projects on the go…</vt:lpstr>
      <vt:lpstr>Committees not your cup of tea…we also have…</vt:lpstr>
      <vt:lpstr>Associated Organizations </vt:lpstr>
      <vt:lpstr>As a volunteer…</vt:lpstr>
      <vt:lpstr>We have something for Everyone!</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Session</dc:title>
  <dc:creator>Lise Thurler</dc:creator>
  <cp:lastModifiedBy>Chloe Preston</cp:lastModifiedBy>
  <cp:revision>18</cp:revision>
  <dcterms:created xsi:type="dcterms:W3CDTF">2022-03-08T02:20:37Z</dcterms:created>
  <dcterms:modified xsi:type="dcterms:W3CDTF">2022-06-06T23:00:56Z</dcterms:modified>
</cp:coreProperties>
</file>